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66" r:id="rId5"/>
    <p:sldId id="259" r:id="rId6"/>
    <p:sldId id="260" r:id="rId7"/>
    <p:sldId id="261" r:id="rId8"/>
    <p:sldId id="267" r:id="rId9"/>
    <p:sldId id="262" r:id="rId10"/>
    <p:sldId id="263" r:id="rId11"/>
    <p:sldId id="265" r:id="rId12"/>
  </p:sldIdLst>
  <p:sldSz cx="14630400" cy="8229600"/>
  <p:notesSz cx="8229600" cy="14630400"/>
  <p:embeddedFontLst>
    <p:embeddedFont>
      <p:font typeface="Calibri" panose="020F0502020204030204" pitchFamily="34" charset="0"/>
      <p:regular r:id="rId14"/>
      <p:bold r:id="rId15"/>
      <p:italic r:id="rId16"/>
      <p:boldItalic r:id="rId17"/>
    </p:embeddedFont>
    <p:embeddedFont>
      <p:font typeface="Consolas" panose="020B0609020204030204" pitchFamily="49" charset="0"/>
      <p:regular r:id="rId18"/>
      <p:bold r:id="rId19"/>
      <p:italic r:id="rId20"/>
      <p:boldItalic r:id="rId21"/>
    </p:embeddedFont>
    <p:embeddedFont>
      <p:font typeface="Inter" panose="02000503000000020004"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4610"/>
  </p:normalViewPr>
  <p:slideViewPr>
    <p:cSldViewPr snapToGrid="0" snapToObjects="1">
      <p:cViewPr>
        <p:scale>
          <a:sx n="74" d="100"/>
          <a:sy n="74" d="100"/>
        </p:scale>
        <p:origin x="248"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813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99292"/>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Visitor Management System</a:t>
            </a:r>
            <a:endParaRPr lang="en-US" sz="4650" dirty="0"/>
          </a:p>
        </p:txBody>
      </p:sp>
      <p:sp>
        <p:nvSpPr>
          <p:cNvPr id="4" name="Text 1"/>
          <p:cNvSpPr/>
          <p:nvPr/>
        </p:nvSpPr>
        <p:spPr>
          <a:xfrm>
            <a:off x="793790" y="2827972"/>
            <a:ext cx="7556421" cy="3081099"/>
          </a:xfrm>
          <a:prstGeom prst="rect">
            <a:avLst/>
          </a:prstGeom>
          <a:noFill/>
          <a:ln/>
        </p:spPr>
        <p:txBody>
          <a:bodyPr wrap="square" lIns="0" tIns="0" rIns="0" bIns="0" rtlCol="0" anchor="t"/>
          <a:lstStyle/>
          <a:p>
            <a:pPr marL="0" indent="0" algn="l">
              <a:lnSpc>
                <a:spcPts val="8050"/>
              </a:lnSpc>
              <a:buNone/>
            </a:pPr>
            <a:r>
              <a:rPr lang="en-US" sz="6450" b="1" dirty="0">
                <a:solidFill>
                  <a:srgbClr val="000000"/>
                </a:solidFill>
                <a:latin typeface="Petrona Bold" pitchFamily="34" charset="0"/>
                <a:ea typeface="Petrona Bold" pitchFamily="34" charset="-122"/>
                <a:cs typeface="Petrona Bold" pitchFamily="34" charset="-120"/>
              </a:rPr>
              <a:t>Event-Driven Microservices Architecture</a:t>
            </a:r>
            <a:endParaRPr lang="en-US" sz="6450" dirty="0"/>
          </a:p>
        </p:txBody>
      </p:sp>
      <p:sp>
        <p:nvSpPr>
          <p:cNvPr id="5" name="Text 2"/>
          <p:cNvSpPr/>
          <p:nvPr/>
        </p:nvSpPr>
        <p:spPr>
          <a:xfrm>
            <a:off x="793790" y="624923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Built with Play Framework, Scala, Akka &amp; Kafka</a:t>
            </a:r>
            <a:endParaRPr lang="en-US" sz="1750" dirty="0"/>
          </a:p>
        </p:txBody>
      </p:sp>
      <p:sp>
        <p:nvSpPr>
          <p:cNvPr id="6" name="Text 3"/>
          <p:cNvSpPr/>
          <p:nvPr/>
        </p:nvSpPr>
        <p:spPr>
          <a:xfrm>
            <a:off x="793790" y="686728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Prepared by: Onkar Vallal</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4851" y="561618"/>
            <a:ext cx="6167795" cy="670084"/>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Petrona Bold" pitchFamily="34" charset="0"/>
                <a:ea typeface="Petrona Bold" pitchFamily="34" charset="-122"/>
                <a:cs typeface="Petrona Bold" pitchFamily="34" charset="-120"/>
              </a:rPr>
              <a:t>Suggested Improvements</a:t>
            </a:r>
            <a:endParaRPr lang="en-US" sz="4200" dirty="0"/>
          </a:p>
        </p:txBody>
      </p:sp>
      <p:sp>
        <p:nvSpPr>
          <p:cNvPr id="3" name="Shape 1"/>
          <p:cNvSpPr/>
          <p:nvPr/>
        </p:nvSpPr>
        <p:spPr>
          <a:xfrm>
            <a:off x="714851" y="1767721"/>
            <a:ext cx="6351270" cy="1647111"/>
          </a:xfrm>
          <a:prstGeom prst="roundRect">
            <a:avLst>
              <a:gd name="adj" fmla="val 6662"/>
            </a:avLst>
          </a:prstGeom>
          <a:solidFill>
            <a:srgbClr val="FFFFFF">
              <a:alpha val="95000"/>
            </a:srgbClr>
          </a:solidFill>
          <a:ln w="22860">
            <a:solidFill>
              <a:srgbClr val="B2D4E5"/>
            </a:solidFill>
            <a:prstDash val="solid"/>
          </a:ln>
        </p:spPr>
      </p:sp>
      <p:sp>
        <p:nvSpPr>
          <p:cNvPr id="4" name="Shape 2"/>
          <p:cNvSpPr/>
          <p:nvPr/>
        </p:nvSpPr>
        <p:spPr>
          <a:xfrm>
            <a:off x="691991" y="1767721"/>
            <a:ext cx="91440" cy="1647111"/>
          </a:xfrm>
          <a:prstGeom prst="roundRect">
            <a:avLst>
              <a:gd name="adj" fmla="val 93819"/>
            </a:avLst>
          </a:prstGeom>
          <a:solidFill>
            <a:srgbClr val="007EBD"/>
          </a:solidFill>
          <a:ln/>
        </p:spPr>
      </p:sp>
      <p:sp>
        <p:nvSpPr>
          <p:cNvPr id="5" name="Text 3"/>
          <p:cNvSpPr/>
          <p:nvPr/>
        </p:nvSpPr>
        <p:spPr>
          <a:xfrm>
            <a:off x="1010483" y="1994773"/>
            <a:ext cx="2680811" cy="335161"/>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Event Deduplication</a:t>
            </a:r>
            <a:endParaRPr lang="en-US" sz="2100" dirty="0"/>
          </a:p>
        </p:txBody>
      </p:sp>
      <p:sp>
        <p:nvSpPr>
          <p:cNvPr id="6" name="Text 4"/>
          <p:cNvSpPr/>
          <p:nvPr/>
        </p:nvSpPr>
        <p:spPr>
          <a:xfrm>
            <a:off x="1010483" y="2534126"/>
            <a:ext cx="5828586" cy="65365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Add </a:t>
            </a:r>
            <a:r>
              <a:rPr lang="en-US" sz="1600" dirty="0">
                <a:solidFill>
                  <a:srgbClr val="272525"/>
                </a:solidFill>
                <a:highlight>
                  <a:srgbClr val="F2F2F2"/>
                </a:highlight>
                <a:latin typeface="Consolas" pitchFamily="34" charset="0"/>
                <a:ea typeface="Consolas" pitchFamily="34" charset="-122"/>
                <a:cs typeface="Consolas" pitchFamily="34" charset="-120"/>
              </a:rPr>
              <a:t>eventId</a:t>
            </a:r>
            <a:r>
              <a:rPr lang="en-US" sz="1600" dirty="0">
                <a:solidFill>
                  <a:srgbClr val="272525"/>
                </a:solidFill>
                <a:latin typeface="Inter" pitchFamily="34" charset="0"/>
                <a:ea typeface="Inter" pitchFamily="34" charset="-122"/>
                <a:cs typeface="Inter" pitchFamily="34" charset="-120"/>
              </a:rPr>
              <a:t> to messages to prevent duplicate processing and ensure idempotent operations</a:t>
            </a:r>
            <a:endParaRPr lang="en-US" sz="1600" dirty="0"/>
          </a:p>
        </p:txBody>
      </p:sp>
      <p:sp>
        <p:nvSpPr>
          <p:cNvPr id="7" name="Shape 5"/>
          <p:cNvSpPr/>
          <p:nvPr/>
        </p:nvSpPr>
        <p:spPr>
          <a:xfrm>
            <a:off x="714851" y="3619024"/>
            <a:ext cx="6351270" cy="1647111"/>
          </a:xfrm>
          <a:prstGeom prst="roundRect">
            <a:avLst>
              <a:gd name="adj" fmla="val 6662"/>
            </a:avLst>
          </a:prstGeom>
          <a:solidFill>
            <a:srgbClr val="FFFFFF">
              <a:alpha val="95000"/>
            </a:srgbClr>
          </a:solidFill>
          <a:ln w="22860">
            <a:solidFill>
              <a:srgbClr val="B2D4E5"/>
            </a:solidFill>
            <a:prstDash val="solid"/>
          </a:ln>
        </p:spPr>
      </p:sp>
      <p:sp>
        <p:nvSpPr>
          <p:cNvPr id="8" name="Shape 6"/>
          <p:cNvSpPr/>
          <p:nvPr/>
        </p:nvSpPr>
        <p:spPr>
          <a:xfrm>
            <a:off x="691991" y="3619024"/>
            <a:ext cx="91440" cy="1647111"/>
          </a:xfrm>
          <a:prstGeom prst="roundRect">
            <a:avLst>
              <a:gd name="adj" fmla="val 93819"/>
            </a:avLst>
          </a:prstGeom>
          <a:solidFill>
            <a:srgbClr val="007EBD"/>
          </a:solidFill>
          <a:ln/>
        </p:spPr>
      </p:sp>
      <p:sp>
        <p:nvSpPr>
          <p:cNvPr id="9" name="Text 7"/>
          <p:cNvSpPr/>
          <p:nvPr/>
        </p:nvSpPr>
        <p:spPr>
          <a:xfrm>
            <a:off x="1010483" y="3846076"/>
            <a:ext cx="2680811" cy="335161"/>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Outbox Pattern</a:t>
            </a:r>
            <a:endParaRPr lang="en-US" sz="2100" dirty="0"/>
          </a:p>
        </p:txBody>
      </p:sp>
      <p:sp>
        <p:nvSpPr>
          <p:cNvPr id="10" name="Text 8"/>
          <p:cNvSpPr/>
          <p:nvPr/>
        </p:nvSpPr>
        <p:spPr>
          <a:xfrm>
            <a:off x="1010483" y="4385429"/>
            <a:ext cx="5828586" cy="65365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Implement transactional outbox for reliable event delivery and consistency guarantees</a:t>
            </a:r>
            <a:endParaRPr lang="en-US" sz="1600" dirty="0"/>
          </a:p>
        </p:txBody>
      </p:sp>
      <p:sp>
        <p:nvSpPr>
          <p:cNvPr id="11" name="Shape 9"/>
          <p:cNvSpPr/>
          <p:nvPr/>
        </p:nvSpPr>
        <p:spPr>
          <a:xfrm>
            <a:off x="714851" y="5470327"/>
            <a:ext cx="6351270" cy="1647111"/>
          </a:xfrm>
          <a:prstGeom prst="roundRect">
            <a:avLst>
              <a:gd name="adj" fmla="val 6662"/>
            </a:avLst>
          </a:prstGeom>
          <a:solidFill>
            <a:srgbClr val="FFFFFF">
              <a:alpha val="95000"/>
            </a:srgbClr>
          </a:solidFill>
          <a:ln w="22860">
            <a:solidFill>
              <a:srgbClr val="B2D4E5"/>
            </a:solidFill>
            <a:prstDash val="solid"/>
          </a:ln>
        </p:spPr>
      </p:sp>
      <p:sp>
        <p:nvSpPr>
          <p:cNvPr id="12" name="Shape 10"/>
          <p:cNvSpPr/>
          <p:nvPr/>
        </p:nvSpPr>
        <p:spPr>
          <a:xfrm>
            <a:off x="691991" y="5470327"/>
            <a:ext cx="91440" cy="1647111"/>
          </a:xfrm>
          <a:prstGeom prst="roundRect">
            <a:avLst>
              <a:gd name="adj" fmla="val 93819"/>
            </a:avLst>
          </a:prstGeom>
          <a:solidFill>
            <a:srgbClr val="007EBD"/>
          </a:solidFill>
          <a:ln/>
        </p:spPr>
      </p:sp>
      <p:sp>
        <p:nvSpPr>
          <p:cNvPr id="13" name="Text 11"/>
          <p:cNvSpPr/>
          <p:nvPr/>
        </p:nvSpPr>
        <p:spPr>
          <a:xfrm>
            <a:off x="1010483" y="5697379"/>
            <a:ext cx="2806065" cy="335161"/>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Template Management</a:t>
            </a:r>
            <a:endParaRPr lang="en-US" sz="2100" dirty="0"/>
          </a:p>
        </p:txBody>
      </p:sp>
      <p:sp>
        <p:nvSpPr>
          <p:cNvPr id="14" name="Text 12"/>
          <p:cNvSpPr/>
          <p:nvPr/>
        </p:nvSpPr>
        <p:spPr>
          <a:xfrm>
            <a:off x="1010483" y="6236732"/>
            <a:ext cx="5828586" cy="65365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Move email templates to separate HTML files for easier maintenance and version control</a:t>
            </a:r>
            <a:endParaRPr lang="en-US" sz="1600" dirty="0"/>
          </a:p>
        </p:txBody>
      </p:sp>
      <p:sp>
        <p:nvSpPr>
          <p:cNvPr id="15" name="Shape 13"/>
          <p:cNvSpPr/>
          <p:nvPr/>
        </p:nvSpPr>
        <p:spPr>
          <a:xfrm>
            <a:off x="7571899" y="1767721"/>
            <a:ext cx="6351270" cy="1647111"/>
          </a:xfrm>
          <a:prstGeom prst="roundRect">
            <a:avLst>
              <a:gd name="adj" fmla="val 6662"/>
            </a:avLst>
          </a:prstGeom>
          <a:solidFill>
            <a:srgbClr val="FFFFFF">
              <a:alpha val="95000"/>
            </a:srgbClr>
          </a:solidFill>
          <a:ln w="22860">
            <a:solidFill>
              <a:srgbClr val="B2D4E5"/>
            </a:solidFill>
            <a:prstDash val="solid"/>
          </a:ln>
        </p:spPr>
      </p:sp>
      <p:sp>
        <p:nvSpPr>
          <p:cNvPr id="16" name="Shape 14"/>
          <p:cNvSpPr/>
          <p:nvPr/>
        </p:nvSpPr>
        <p:spPr>
          <a:xfrm>
            <a:off x="7549039" y="1767721"/>
            <a:ext cx="91440" cy="1647111"/>
          </a:xfrm>
          <a:prstGeom prst="roundRect">
            <a:avLst>
              <a:gd name="adj" fmla="val 93819"/>
            </a:avLst>
          </a:prstGeom>
          <a:solidFill>
            <a:srgbClr val="007EBD"/>
          </a:solidFill>
          <a:ln/>
        </p:spPr>
      </p:sp>
      <p:sp>
        <p:nvSpPr>
          <p:cNvPr id="17" name="Text 15"/>
          <p:cNvSpPr/>
          <p:nvPr/>
        </p:nvSpPr>
        <p:spPr>
          <a:xfrm>
            <a:off x="7867531" y="1994773"/>
            <a:ext cx="2680811" cy="335161"/>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Security Hardening</a:t>
            </a:r>
            <a:endParaRPr lang="en-US" sz="2100" dirty="0"/>
          </a:p>
        </p:txBody>
      </p:sp>
      <p:sp>
        <p:nvSpPr>
          <p:cNvPr id="18" name="Text 16"/>
          <p:cNvSpPr/>
          <p:nvPr/>
        </p:nvSpPr>
        <p:spPr>
          <a:xfrm>
            <a:off x="7867531" y="2534126"/>
            <a:ext cx="5828586" cy="65365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Secure Kafka with TLS encryption and SASL authentication for production environments</a:t>
            </a:r>
            <a:endParaRPr lang="en-US" sz="1600" dirty="0"/>
          </a:p>
        </p:txBody>
      </p:sp>
      <p:sp>
        <p:nvSpPr>
          <p:cNvPr id="19" name="Shape 17"/>
          <p:cNvSpPr/>
          <p:nvPr/>
        </p:nvSpPr>
        <p:spPr>
          <a:xfrm>
            <a:off x="7571899" y="3619024"/>
            <a:ext cx="6351270" cy="1647111"/>
          </a:xfrm>
          <a:prstGeom prst="roundRect">
            <a:avLst>
              <a:gd name="adj" fmla="val 6662"/>
            </a:avLst>
          </a:prstGeom>
          <a:solidFill>
            <a:srgbClr val="FFFFFF">
              <a:alpha val="95000"/>
            </a:srgbClr>
          </a:solidFill>
          <a:ln w="22860">
            <a:solidFill>
              <a:srgbClr val="B2D4E5"/>
            </a:solidFill>
            <a:prstDash val="solid"/>
          </a:ln>
        </p:spPr>
      </p:sp>
      <p:sp>
        <p:nvSpPr>
          <p:cNvPr id="20" name="Shape 18"/>
          <p:cNvSpPr/>
          <p:nvPr/>
        </p:nvSpPr>
        <p:spPr>
          <a:xfrm>
            <a:off x="7549039" y="3619024"/>
            <a:ext cx="91440" cy="1647111"/>
          </a:xfrm>
          <a:prstGeom prst="roundRect">
            <a:avLst>
              <a:gd name="adj" fmla="val 93819"/>
            </a:avLst>
          </a:prstGeom>
          <a:solidFill>
            <a:srgbClr val="007EBD"/>
          </a:solidFill>
          <a:ln/>
        </p:spPr>
      </p:sp>
      <p:sp>
        <p:nvSpPr>
          <p:cNvPr id="21" name="Text 19"/>
          <p:cNvSpPr/>
          <p:nvPr/>
        </p:nvSpPr>
        <p:spPr>
          <a:xfrm>
            <a:off x="7867531" y="3846076"/>
            <a:ext cx="2680811" cy="335161"/>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Observability</a:t>
            </a:r>
            <a:endParaRPr lang="en-US" sz="2100" dirty="0"/>
          </a:p>
        </p:txBody>
      </p:sp>
      <p:sp>
        <p:nvSpPr>
          <p:cNvPr id="22" name="Text 20"/>
          <p:cNvSpPr/>
          <p:nvPr/>
        </p:nvSpPr>
        <p:spPr>
          <a:xfrm>
            <a:off x="7867531" y="4385429"/>
            <a:ext cx="5828586" cy="653653"/>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Add Prometheus monitoring with custom metrics and Grafana dashboards</a:t>
            </a:r>
            <a:endParaRPr lang="en-US" sz="1600" dirty="0"/>
          </a:p>
        </p:txBody>
      </p:sp>
      <p:sp>
        <p:nvSpPr>
          <p:cNvPr id="23" name="Shape 21"/>
          <p:cNvSpPr/>
          <p:nvPr/>
        </p:nvSpPr>
        <p:spPr>
          <a:xfrm>
            <a:off x="7571899" y="5470327"/>
            <a:ext cx="6351270" cy="1973937"/>
          </a:xfrm>
          <a:prstGeom prst="roundRect">
            <a:avLst>
              <a:gd name="adj" fmla="val 5559"/>
            </a:avLst>
          </a:prstGeom>
          <a:solidFill>
            <a:srgbClr val="FFFFFF">
              <a:alpha val="95000"/>
            </a:srgbClr>
          </a:solidFill>
          <a:ln w="22860">
            <a:solidFill>
              <a:srgbClr val="B2D4E5"/>
            </a:solidFill>
            <a:prstDash val="solid"/>
          </a:ln>
        </p:spPr>
      </p:sp>
      <p:sp>
        <p:nvSpPr>
          <p:cNvPr id="24" name="Shape 22"/>
          <p:cNvSpPr/>
          <p:nvPr/>
        </p:nvSpPr>
        <p:spPr>
          <a:xfrm>
            <a:off x="7549039" y="5470327"/>
            <a:ext cx="91440" cy="1973937"/>
          </a:xfrm>
          <a:prstGeom prst="roundRect">
            <a:avLst>
              <a:gd name="adj" fmla="val 93819"/>
            </a:avLst>
          </a:prstGeom>
          <a:solidFill>
            <a:srgbClr val="007EBD"/>
          </a:solidFill>
          <a:ln/>
        </p:spPr>
      </p:sp>
      <p:sp>
        <p:nvSpPr>
          <p:cNvPr id="25" name="Text 23"/>
          <p:cNvSpPr/>
          <p:nvPr/>
        </p:nvSpPr>
        <p:spPr>
          <a:xfrm>
            <a:off x="7867531" y="5697379"/>
            <a:ext cx="2680811" cy="335161"/>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Resilience &amp; DevOps</a:t>
            </a:r>
            <a:endParaRPr lang="en-US" sz="2100" dirty="0"/>
          </a:p>
        </p:txBody>
      </p:sp>
      <p:sp>
        <p:nvSpPr>
          <p:cNvPr id="26" name="Text 24"/>
          <p:cNvSpPr/>
          <p:nvPr/>
        </p:nvSpPr>
        <p:spPr>
          <a:xfrm>
            <a:off x="7867531" y="6236732"/>
            <a:ext cx="5828586" cy="98048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Add retry logic with Dead Letter Queue (DLQ), improve test coverage, enhance Dockerfiles, and establish CI/CD pipeline</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09982"/>
            <a:ext cx="7556421" cy="1488519"/>
          </a:xfrm>
          <a:prstGeom prst="rect">
            <a:avLst/>
          </a:prstGeom>
          <a:noFill/>
          <a:ln/>
        </p:spPr>
        <p:txBody>
          <a:bodyPr wrap="none" lIns="0" tIns="0" rIns="0" bIns="0" rtlCol="0" anchor="t"/>
          <a:lstStyle/>
          <a:p>
            <a:pPr marL="0" indent="0" algn="l">
              <a:lnSpc>
                <a:spcPts val="11700"/>
              </a:lnSpc>
              <a:buNone/>
            </a:pPr>
            <a:r>
              <a:rPr lang="en-US" sz="9350" b="1" dirty="0">
                <a:solidFill>
                  <a:srgbClr val="000000"/>
                </a:solidFill>
                <a:latin typeface="Petrona Bold" pitchFamily="34" charset="0"/>
                <a:ea typeface="Petrona Bold" pitchFamily="34" charset="-122"/>
                <a:cs typeface="Petrona Bold" pitchFamily="34" charset="-120"/>
              </a:rPr>
              <a:t>Thank You</a:t>
            </a:r>
            <a:endParaRPr lang="en-US" sz="9350" dirty="0"/>
          </a:p>
        </p:txBody>
      </p:sp>
      <p:sp>
        <p:nvSpPr>
          <p:cNvPr id="4" name="Text 1"/>
          <p:cNvSpPr/>
          <p:nvPr/>
        </p:nvSpPr>
        <p:spPr>
          <a:xfrm>
            <a:off x="793790" y="4538663"/>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Visitor Management System | Event-Driven Microservices Architecture</a:t>
            </a:r>
            <a:endParaRPr lang="en-US" sz="1750" dirty="0"/>
          </a:p>
        </p:txBody>
      </p:sp>
      <p:sp>
        <p:nvSpPr>
          <p:cNvPr id="5" name="Text 2"/>
          <p:cNvSpPr/>
          <p:nvPr/>
        </p:nvSpPr>
        <p:spPr>
          <a:xfrm>
            <a:off x="793790" y="5156716"/>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Prepared by: Onkar Vallal</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75918" y="531257"/>
            <a:ext cx="5069919" cy="633651"/>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The Challenge</a:t>
            </a:r>
            <a:endParaRPr lang="en-US" sz="3950" dirty="0"/>
          </a:p>
        </p:txBody>
      </p:sp>
      <p:sp>
        <p:nvSpPr>
          <p:cNvPr id="3" name="Text 1"/>
          <p:cNvSpPr/>
          <p:nvPr/>
        </p:nvSpPr>
        <p:spPr>
          <a:xfrm>
            <a:off x="675918" y="1242060"/>
            <a:ext cx="3277791" cy="380167"/>
          </a:xfrm>
          <a:prstGeom prst="rect">
            <a:avLst/>
          </a:prstGeom>
          <a:noFill/>
          <a:ln/>
        </p:spPr>
        <p:txBody>
          <a:bodyPr wrap="none" lIns="0" tIns="0" rIns="0" bIns="0" rtlCol="0" anchor="t"/>
          <a:lstStyle/>
          <a:p>
            <a:pPr marL="0" indent="0" algn="l">
              <a:lnSpc>
                <a:spcPts val="2950"/>
              </a:lnSpc>
              <a:buNone/>
            </a:pPr>
            <a:r>
              <a:rPr lang="en-US" sz="2350" b="1" dirty="0">
                <a:solidFill>
                  <a:srgbClr val="000000"/>
                </a:solidFill>
                <a:latin typeface="Petrona Bold" pitchFamily="34" charset="0"/>
                <a:ea typeface="Petrona Bold" pitchFamily="34" charset="-122"/>
                <a:cs typeface="Petrona Bold" pitchFamily="34" charset="-120"/>
              </a:rPr>
              <a:t>Business Requirements</a:t>
            </a:r>
            <a:endParaRPr lang="en-US" sz="2350" dirty="0"/>
          </a:p>
        </p:txBody>
      </p:sp>
      <p:sp>
        <p:nvSpPr>
          <p:cNvPr id="4" name="Text 2"/>
          <p:cNvSpPr/>
          <p:nvPr/>
        </p:nvSpPr>
        <p:spPr>
          <a:xfrm>
            <a:off x="675918" y="1911906"/>
            <a:ext cx="13278564" cy="926902"/>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Modern corporate offices require intelligent automation for visitor lifecycle management—from entry through exit. The system must seamlessly coordinate between reception staff, host employees, IT support, and security teams while maintaining real-time communication and complete audit trails for compliance and safety.</a:t>
            </a:r>
            <a:endParaRPr lang="en-US" sz="1500" dirty="0"/>
          </a:p>
        </p:txBody>
      </p:sp>
      <p:sp>
        <p:nvSpPr>
          <p:cNvPr id="5" name="Shape 3"/>
          <p:cNvSpPr/>
          <p:nvPr/>
        </p:nvSpPr>
        <p:spPr>
          <a:xfrm>
            <a:off x="675918" y="3055977"/>
            <a:ext cx="6542723" cy="2224564"/>
          </a:xfrm>
          <a:prstGeom prst="roundRect">
            <a:avLst>
              <a:gd name="adj" fmla="val 3647"/>
            </a:avLst>
          </a:prstGeom>
          <a:solidFill>
            <a:srgbClr val="CCEEFF"/>
          </a:solidFill>
          <a:ln w="7620">
            <a:solidFill>
              <a:srgbClr val="B2D4E5"/>
            </a:solidFill>
            <a:prstDash val="solid"/>
          </a:ln>
        </p:spPr>
      </p:sp>
      <p:sp>
        <p:nvSpPr>
          <p:cNvPr id="6" name="Shape 4"/>
          <p:cNvSpPr/>
          <p:nvPr/>
        </p:nvSpPr>
        <p:spPr>
          <a:xfrm>
            <a:off x="876657" y="3256717"/>
            <a:ext cx="579358" cy="579358"/>
          </a:xfrm>
          <a:prstGeom prst="roundRect">
            <a:avLst>
              <a:gd name="adj" fmla="val 15781409"/>
            </a:avLst>
          </a:prstGeom>
          <a:solidFill>
            <a:srgbClr val="007EBD"/>
          </a:solidFill>
          <a:ln/>
        </p:spPr>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5963" y="3416022"/>
            <a:ext cx="260628" cy="260628"/>
          </a:xfrm>
          <a:prstGeom prst="rect">
            <a:avLst/>
          </a:prstGeom>
        </p:spPr>
      </p:pic>
      <p:sp>
        <p:nvSpPr>
          <p:cNvPr id="8" name="Text 5"/>
          <p:cNvSpPr/>
          <p:nvPr/>
        </p:nvSpPr>
        <p:spPr>
          <a:xfrm>
            <a:off x="876657" y="4029194"/>
            <a:ext cx="2534960" cy="316825"/>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Check-In/Out</a:t>
            </a:r>
            <a:endParaRPr lang="en-US" sz="1950" dirty="0"/>
          </a:p>
        </p:txBody>
      </p:sp>
      <p:sp>
        <p:nvSpPr>
          <p:cNvPr id="9" name="Text 6"/>
          <p:cNvSpPr/>
          <p:nvPr/>
        </p:nvSpPr>
        <p:spPr>
          <a:xfrm>
            <a:off x="876657" y="4461867"/>
            <a:ext cx="6141244" cy="61793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Automated visitor registration and departure tracking with timestamp precision</a:t>
            </a:r>
            <a:endParaRPr lang="en-US" sz="1500" dirty="0"/>
          </a:p>
        </p:txBody>
      </p:sp>
      <p:sp>
        <p:nvSpPr>
          <p:cNvPr id="10" name="Shape 7"/>
          <p:cNvSpPr/>
          <p:nvPr/>
        </p:nvSpPr>
        <p:spPr>
          <a:xfrm>
            <a:off x="7411760" y="3055977"/>
            <a:ext cx="6542723" cy="2224564"/>
          </a:xfrm>
          <a:prstGeom prst="roundRect">
            <a:avLst>
              <a:gd name="adj" fmla="val 3647"/>
            </a:avLst>
          </a:prstGeom>
          <a:solidFill>
            <a:srgbClr val="CCEEFF"/>
          </a:solidFill>
          <a:ln w="7620">
            <a:solidFill>
              <a:srgbClr val="B2D4E5"/>
            </a:solidFill>
            <a:prstDash val="solid"/>
          </a:ln>
        </p:spPr>
      </p:sp>
      <p:sp>
        <p:nvSpPr>
          <p:cNvPr id="11" name="Shape 8"/>
          <p:cNvSpPr/>
          <p:nvPr/>
        </p:nvSpPr>
        <p:spPr>
          <a:xfrm>
            <a:off x="7612499" y="3256717"/>
            <a:ext cx="579358" cy="579358"/>
          </a:xfrm>
          <a:prstGeom prst="roundRect">
            <a:avLst>
              <a:gd name="adj" fmla="val 15781409"/>
            </a:avLst>
          </a:prstGeom>
          <a:solidFill>
            <a:srgbClr val="007EBD"/>
          </a:solidFill>
          <a:ln/>
        </p:spPr>
      </p:sp>
      <p:pic>
        <p:nvPicPr>
          <p:cNvPr id="12"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1805" y="3416022"/>
            <a:ext cx="260628" cy="260628"/>
          </a:xfrm>
          <a:prstGeom prst="rect">
            <a:avLst/>
          </a:prstGeom>
        </p:spPr>
      </p:pic>
      <p:sp>
        <p:nvSpPr>
          <p:cNvPr id="13" name="Text 9"/>
          <p:cNvSpPr/>
          <p:nvPr/>
        </p:nvSpPr>
        <p:spPr>
          <a:xfrm>
            <a:off x="7612499" y="4029194"/>
            <a:ext cx="2534960" cy="316825"/>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Data Capture</a:t>
            </a:r>
            <a:endParaRPr lang="en-US" sz="1950" dirty="0"/>
          </a:p>
        </p:txBody>
      </p:sp>
      <p:sp>
        <p:nvSpPr>
          <p:cNvPr id="14" name="Text 10"/>
          <p:cNvSpPr/>
          <p:nvPr/>
        </p:nvSpPr>
        <p:spPr>
          <a:xfrm>
            <a:off x="7612499" y="4461867"/>
            <a:ext cx="6141244" cy="61793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Visitor details, host information, ID proof verification, and visit purpose documentation</a:t>
            </a:r>
            <a:endParaRPr lang="en-US" sz="1500" dirty="0"/>
          </a:p>
        </p:txBody>
      </p:sp>
      <p:sp>
        <p:nvSpPr>
          <p:cNvPr id="15" name="Shape 11"/>
          <p:cNvSpPr/>
          <p:nvPr/>
        </p:nvSpPr>
        <p:spPr>
          <a:xfrm>
            <a:off x="675918" y="5473660"/>
            <a:ext cx="6542723" cy="2224564"/>
          </a:xfrm>
          <a:prstGeom prst="roundRect">
            <a:avLst>
              <a:gd name="adj" fmla="val 3647"/>
            </a:avLst>
          </a:prstGeom>
          <a:solidFill>
            <a:srgbClr val="CCEEFF"/>
          </a:solidFill>
          <a:ln w="7620">
            <a:solidFill>
              <a:srgbClr val="B2D4E5"/>
            </a:solidFill>
            <a:prstDash val="solid"/>
          </a:ln>
        </p:spPr>
      </p:sp>
      <p:sp>
        <p:nvSpPr>
          <p:cNvPr id="16" name="Shape 12"/>
          <p:cNvSpPr/>
          <p:nvPr/>
        </p:nvSpPr>
        <p:spPr>
          <a:xfrm>
            <a:off x="876657" y="5674400"/>
            <a:ext cx="579358" cy="579358"/>
          </a:xfrm>
          <a:prstGeom prst="roundRect">
            <a:avLst>
              <a:gd name="adj" fmla="val 15781409"/>
            </a:avLst>
          </a:prstGeom>
          <a:solidFill>
            <a:srgbClr val="007EBD"/>
          </a:solidFill>
          <a:ln/>
        </p:spPr>
      </p:sp>
      <p:pic>
        <p:nvPicPr>
          <p:cNvPr id="17"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5963" y="5833705"/>
            <a:ext cx="260628" cy="260628"/>
          </a:xfrm>
          <a:prstGeom prst="rect">
            <a:avLst/>
          </a:prstGeom>
        </p:spPr>
      </p:pic>
      <p:sp>
        <p:nvSpPr>
          <p:cNvPr id="18" name="Text 13"/>
          <p:cNvSpPr/>
          <p:nvPr/>
        </p:nvSpPr>
        <p:spPr>
          <a:xfrm>
            <a:off x="876657" y="6446877"/>
            <a:ext cx="2534960" cy="316825"/>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Smart Alerts</a:t>
            </a:r>
            <a:endParaRPr lang="en-US" sz="1950" dirty="0"/>
          </a:p>
        </p:txBody>
      </p:sp>
      <p:sp>
        <p:nvSpPr>
          <p:cNvPr id="19" name="Text 14"/>
          <p:cNvSpPr/>
          <p:nvPr/>
        </p:nvSpPr>
        <p:spPr>
          <a:xfrm>
            <a:off x="876657" y="6879550"/>
            <a:ext cx="6141244" cy="61793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Real-time notifications to host, IT, and security teams across all channels</a:t>
            </a:r>
            <a:endParaRPr lang="en-US" sz="1500" dirty="0"/>
          </a:p>
        </p:txBody>
      </p:sp>
      <p:sp>
        <p:nvSpPr>
          <p:cNvPr id="20" name="Shape 15"/>
          <p:cNvSpPr/>
          <p:nvPr/>
        </p:nvSpPr>
        <p:spPr>
          <a:xfrm>
            <a:off x="7411760" y="5473660"/>
            <a:ext cx="6542723" cy="2224564"/>
          </a:xfrm>
          <a:prstGeom prst="roundRect">
            <a:avLst>
              <a:gd name="adj" fmla="val 3647"/>
            </a:avLst>
          </a:prstGeom>
          <a:solidFill>
            <a:srgbClr val="CCEEFF"/>
          </a:solidFill>
          <a:ln w="7620">
            <a:solidFill>
              <a:srgbClr val="B2D4E5"/>
            </a:solidFill>
            <a:prstDash val="solid"/>
          </a:ln>
        </p:spPr>
      </p:sp>
      <p:sp>
        <p:nvSpPr>
          <p:cNvPr id="21" name="Shape 16"/>
          <p:cNvSpPr/>
          <p:nvPr/>
        </p:nvSpPr>
        <p:spPr>
          <a:xfrm>
            <a:off x="7612499" y="5674400"/>
            <a:ext cx="579358" cy="579358"/>
          </a:xfrm>
          <a:prstGeom prst="roundRect">
            <a:avLst>
              <a:gd name="adj" fmla="val 15781409"/>
            </a:avLst>
          </a:prstGeom>
          <a:solidFill>
            <a:srgbClr val="007EBD"/>
          </a:solidFill>
          <a:ln/>
        </p:spPr>
      </p:sp>
      <p:pic>
        <p:nvPicPr>
          <p:cNvPr id="2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805" y="5833705"/>
            <a:ext cx="260628" cy="260628"/>
          </a:xfrm>
          <a:prstGeom prst="rect">
            <a:avLst/>
          </a:prstGeom>
        </p:spPr>
      </p:pic>
      <p:sp>
        <p:nvSpPr>
          <p:cNvPr id="23" name="Text 17"/>
          <p:cNvSpPr/>
          <p:nvPr/>
        </p:nvSpPr>
        <p:spPr>
          <a:xfrm>
            <a:off x="7612499" y="6446877"/>
            <a:ext cx="2534960" cy="316825"/>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Modern Stack</a:t>
            </a:r>
            <a:endParaRPr lang="en-US" sz="1950" dirty="0"/>
          </a:p>
        </p:txBody>
      </p:sp>
      <p:sp>
        <p:nvSpPr>
          <p:cNvPr id="24" name="Text 18"/>
          <p:cNvSpPr/>
          <p:nvPr/>
        </p:nvSpPr>
        <p:spPr>
          <a:xfrm>
            <a:off x="7612499" y="6879550"/>
            <a:ext cx="6141244" cy="617934"/>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Play Framework, Akka, Kafka, and Docker for enterprise-grade scalability</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6148"/>
          </a:xfrm>
          <a:prstGeom prst="rect">
            <a:avLst/>
          </a:prstGeom>
        </p:spPr>
      </p:pic>
      <p:sp>
        <p:nvSpPr>
          <p:cNvPr id="3" name="Text 0"/>
          <p:cNvSpPr/>
          <p:nvPr/>
        </p:nvSpPr>
        <p:spPr>
          <a:xfrm>
            <a:off x="420053" y="330041"/>
            <a:ext cx="5117187" cy="393740"/>
          </a:xfrm>
          <a:prstGeom prst="rect">
            <a:avLst/>
          </a:prstGeom>
          <a:noFill/>
          <a:ln/>
        </p:spPr>
        <p:txBody>
          <a:bodyPr wrap="none" lIns="0" tIns="0" rIns="0" bIns="0" rtlCol="0" anchor="t"/>
          <a:lstStyle/>
          <a:p>
            <a:pPr marL="0" indent="0" algn="l">
              <a:lnSpc>
                <a:spcPts val="3100"/>
              </a:lnSpc>
              <a:buNone/>
            </a:pPr>
            <a:r>
              <a:rPr lang="en-US" sz="2450" b="1" dirty="0">
                <a:solidFill>
                  <a:srgbClr val="000000"/>
                </a:solidFill>
                <a:latin typeface="Petrona Bold" pitchFamily="34" charset="0"/>
                <a:ea typeface="Petrona Bold" pitchFamily="34" charset="-122"/>
                <a:cs typeface="Petrona Bold" pitchFamily="34" charset="-120"/>
              </a:rPr>
              <a:t>Event-Driven Solution Architecture</a:t>
            </a:r>
            <a:endParaRPr lang="en-US" sz="2450" dirty="0"/>
          </a:p>
        </p:txBody>
      </p:sp>
      <p:sp>
        <p:nvSpPr>
          <p:cNvPr id="4" name="Shape 1"/>
          <p:cNvSpPr/>
          <p:nvPr/>
        </p:nvSpPr>
        <p:spPr>
          <a:xfrm>
            <a:off x="420053" y="1083826"/>
            <a:ext cx="8303895" cy="1597462"/>
          </a:xfrm>
          <a:prstGeom prst="roundRect">
            <a:avLst>
              <a:gd name="adj" fmla="val 4579"/>
            </a:avLst>
          </a:prstGeom>
          <a:solidFill>
            <a:srgbClr val="FFFFFF">
              <a:alpha val="95000"/>
            </a:srgbClr>
          </a:solidFill>
          <a:ln/>
        </p:spPr>
      </p:sp>
      <p:sp>
        <p:nvSpPr>
          <p:cNvPr id="5" name="Shape 2"/>
          <p:cNvSpPr/>
          <p:nvPr/>
        </p:nvSpPr>
        <p:spPr>
          <a:xfrm>
            <a:off x="420053" y="1068586"/>
            <a:ext cx="8303895" cy="60960"/>
          </a:xfrm>
          <a:prstGeom prst="roundRect">
            <a:avLst>
              <a:gd name="adj" fmla="val 82699"/>
            </a:avLst>
          </a:prstGeom>
          <a:solidFill>
            <a:srgbClr val="007EBD"/>
          </a:solidFill>
          <a:ln/>
        </p:spPr>
      </p:sp>
      <p:sp>
        <p:nvSpPr>
          <p:cNvPr id="6" name="Shape 3"/>
          <p:cNvSpPr/>
          <p:nvPr/>
        </p:nvSpPr>
        <p:spPr>
          <a:xfrm>
            <a:off x="4391978" y="903803"/>
            <a:ext cx="360045" cy="360045"/>
          </a:xfrm>
          <a:prstGeom prst="roundRect">
            <a:avLst>
              <a:gd name="adj" fmla="val 253968"/>
            </a:avLst>
          </a:prstGeom>
          <a:solidFill>
            <a:srgbClr val="007EBD"/>
          </a:solidFill>
          <a:ln/>
        </p:spPr>
      </p:sp>
      <p:sp>
        <p:nvSpPr>
          <p:cNvPr id="7" name="Text 4"/>
          <p:cNvSpPr/>
          <p:nvPr/>
        </p:nvSpPr>
        <p:spPr>
          <a:xfrm>
            <a:off x="4499967" y="993815"/>
            <a:ext cx="143947" cy="180023"/>
          </a:xfrm>
          <a:prstGeom prst="rect">
            <a:avLst/>
          </a:prstGeom>
          <a:noFill/>
          <a:ln/>
        </p:spPr>
        <p:txBody>
          <a:bodyPr wrap="none" lIns="0" tIns="0" rIns="0" bIns="0" rtlCol="0" anchor="t"/>
          <a:lstStyle/>
          <a:p>
            <a:pPr marL="0" indent="0" algn="l">
              <a:lnSpc>
                <a:spcPts val="1800"/>
              </a:lnSpc>
              <a:buNone/>
            </a:pPr>
            <a:r>
              <a:rPr lang="en-US" sz="1100" b="1" dirty="0">
                <a:solidFill>
                  <a:srgbClr val="FFFFFF"/>
                </a:solidFill>
                <a:latin typeface="Petrona Bold" pitchFamily="34" charset="0"/>
                <a:ea typeface="Petrona Bold" pitchFamily="34" charset="-122"/>
                <a:cs typeface="Petrona Bold" pitchFamily="34" charset="-120"/>
              </a:rPr>
              <a:t>1</a:t>
            </a:r>
            <a:endParaRPr lang="en-US" sz="1100" dirty="0"/>
          </a:p>
        </p:txBody>
      </p:sp>
      <p:sp>
        <p:nvSpPr>
          <p:cNvPr id="8" name="Text 5"/>
          <p:cNvSpPr/>
          <p:nvPr/>
        </p:nvSpPr>
        <p:spPr>
          <a:xfrm>
            <a:off x="555308" y="1383863"/>
            <a:ext cx="1813679" cy="196810"/>
          </a:xfrm>
          <a:prstGeom prst="rect">
            <a:avLst/>
          </a:prstGeom>
          <a:noFill/>
          <a:ln/>
        </p:spPr>
        <p:txBody>
          <a:bodyPr wrap="none" lIns="0" tIns="0" rIns="0" bIns="0" rtlCol="0" anchor="t"/>
          <a:lstStyle/>
          <a:p>
            <a:pPr marL="0" indent="0" algn="l">
              <a:lnSpc>
                <a:spcPts val="1550"/>
              </a:lnSpc>
              <a:buNone/>
            </a:pPr>
            <a:r>
              <a:rPr lang="en-US" sz="1200" b="1" dirty="0">
                <a:solidFill>
                  <a:srgbClr val="272525"/>
                </a:solidFill>
                <a:latin typeface="Petrona Bold" pitchFamily="34" charset="0"/>
                <a:ea typeface="Petrona Bold" pitchFamily="34" charset="-122"/>
                <a:cs typeface="Petrona Bold" pitchFamily="34" charset="-120"/>
              </a:rPr>
              <a:t>Play Framework Backend</a:t>
            </a:r>
            <a:endParaRPr lang="en-US" sz="1200" dirty="0"/>
          </a:p>
        </p:txBody>
      </p:sp>
      <p:sp>
        <p:nvSpPr>
          <p:cNvPr id="9" name="Text 6"/>
          <p:cNvSpPr/>
          <p:nvPr/>
        </p:nvSpPr>
        <p:spPr>
          <a:xfrm>
            <a:off x="555308" y="1652588"/>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RESTful API for check-in/check-out operations</a:t>
            </a:r>
            <a:endParaRPr lang="en-US" sz="900" dirty="0"/>
          </a:p>
        </p:txBody>
      </p:sp>
      <p:sp>
        <p:nvSpPr>
          <p:cNvPr id="10" name="Text 7"/>
          <p:cNvSpPr/>
          <p:nvPr/>
        </p:nvSpPr>
        <p:spPr>
          <a:xfrm>
            <a:off x="555308" y="1886426"/>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Persistent storage of visitor and visit-log data</a:t>
            </a:r>
            <a:endParaRPr lang="en-US" sz="900" dirty="0"/>
          </a:p>
        </p:txBody>
      </p:sp>
      <p:sp>
        <p:nvSpPr>
          <p:cNvPr id="11" name="Text 8"/>
          <p:cNvSpPr/>
          <p:nvPr/>
        </p:nvSpPr>
        <p:spPr>
          <a:xfrm>
            <a:off x="555308" y="2120265"/>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Secure ID proof upload and reference management</a:t>
            </a:r>
            <a:endParaRPr lang="en-US" sz="900" dirty="0"/>
          </a:p>
        </p:txBody>
      </p:sp>
      <p:sp>
        <p:nvSpPr>
          <p:cNvPr id="12" name="Text 9"/>
          <p:cNvSpPr/>
          <p:nvPr/>
        </p:nvSpPr>
        <p:spPr>
          <a:xfrm>
            <a:off x="555308" y="2354104"/>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Event publishing to Kafka topic </a:t>
            </a:r>
            <a:r>
              <a:rPr lang="en-US" sz="900" dirty="0">
                <a:solidFill>
                  <a:srgbClr val="272525"/>
                </a:solidFill>
                <a:highlight>
                  <a:srgbClr val="F2F2F2"/>
                </a:highlight>
                <a:latin typeface="Consolas" pitchFamily="34" charset="0"/>
                <a:ea typeface="Consolas" pitchFamily="34" charset="-122"/>
                <a:cs typeface="Consolas" pitchFamily="34" charset="-120"/>
              </a:rPr>
              <a:t>visitor_notifications</a:t>
            </a:r>
            <a:endParaRPr lang="en-US" sz="900" dirty="0"/>
          </a:p>
        </p:txBody>
      </p:sp>
      <p:sp>
        <p:nvSpPr>
          <p:cNvPr id="13" name="Shape 10"/>
          <p:cNvSpPr/>
          <p:nvPr/>
        </p:nvSpPr>
        <p:spPr>
          <a:xfrm>
            <a:off x="420053" y="2981325"/>
            <a:ext cx="8303895" cy="1597462"/>
          </a:xfrm>
          <a:prstGeom prst="roundRect">
            <a:avLst>
              <a:gd name="adj" fmla="val 4579"/>
            </a:avLst>
          </a:prstGeom>
          <a:solidFill>
            <a:srgbClr val="FFFFFF">
              <a:alpha val="95000"/>
            </a:srgbClr>
          </a:solidFill>
          <a:ln/>
        </p:spPr>
      </p:sp>
      <p:sp>
        <p:nvSpPr>
          <p:cNvPr id="14" name="Shape 11"/>
          <p:cNvSpPr/>
          <p:nvPr/>
        </p:nvSpPr>
        <p:spPr>
          <a:xfrm>
            <a:off x="420053" y="2966085"/>
            <a:ext cx="8303895" cy="60960"/>
          </a:xfrm>
          <a:prstGeom prst="roundRect">
            <a:avLst>
              <a:gd name="adj" fmla="val 82699"/>
            </a:avLst>
          </a:prstGeom>
          <a:solidFill>
            <a:srgbClr val="007EBD"/>
          </a:solidFill>
          <a:ln/>
        </p:spPr>
      </p:sp>
      <p:sp>
        <p:nvSpPr>
          <p:cNvPr id="15" name="Shape 12"/>
          <p:cNvSpPr/>
          <p:nvPr/>
        </p:nvSpPr>
        <p:spPr>
          <a:xfrm>
            <a:off x="4391978" y="2801303"/>
            <a:ext cx="360045" cy="360045"/>
          </a:xfrm>
          <a:prstGeom prst="roundRect">
            <a:avLst>
              <a:gd name="adj" fmla="val 253968"/>
            </a:avLst>
          </a:prstGeom>
          <a:solidFill>
            <a:srgbClr val="007EBD"/>
          </a:solidFill>
          <a:ln/>
        </p:spPr>
      </p:sp>
      <p:sp>
        <p:nvSpPr>
          <p:cNvPr id="16" name="Text 13"/>
          <p:cNvSpPr/>
          <p:nvPr/>
        </p:nvSpPr>
        <p:spPr>
          <a:xfrm>
            <a:off x="4499967" y="2891314"/>
            <a:ext cx="143947" cy="180023"/>
          </a:xfrm>
          <a:prstGeom prst="rect">
            <a:avLst/>
          </a:prstGeom>
          <a:noFill/>
          <a:ln/>
        </p:spPr>
        <p:txBody>
          <a:bodyPr wrap="none" lIns="0" tIns="0" rIns="0" bIns="0" rtlCol="0" anchor="t"/>
          <a:lstStyle/>
          <a:p>
            <a:pPr marL="0" indent="0" algn="l">
              <a:lnSpc>
                <a:spcPts val="1800"/>
              </a:lnSpc>
              <a:buNone/>
            </a:pPr>
            <a:r>
              <a:rPr lang="en-US" sz="1100" b="1" dirty="0">
                <a:solidFill>
                  <a:srgbClr val="FFFFFF"/>
                </a:solidFill>
                <a:latin typeface="Petrona Bold" pitchFamily="34" charset="0"/>
                <a:ea typeface="Petrona Bold" pitchFamily="34" charset="-122"/>
                <a:cs typeface="Petrona Bold" pitchFamily="34" charset="-120"/>
              </a:rPr>
              <a:t>2</a:t>
            </a:r>
            <a:endParaRPr lang="en-US" sz="1100" dirty="0"/>
          </a:p>
        </p:txBody>
      </p:sp>
      <p:sp>
        <p:nvSpPr>
          <p:cNvPr id="17" name="Text 14"/>
          <p:cNvSpPr/>
          <p:nvPr/>
        </p:nvSpPr>
        <p:spPr>
          <a:xfrm>
            <a:off x="555308" y="3281363"/>
            <a:ext cx="1575316" cy="196810"/>
          </a:xfrm>
          <a:prstGeom prst="rect">
            <a:avLst/>
          </a:prstGeom>
          <a:noFill/>
          <a:ln/>
        </p:spPr>
        <p:txBody>
          <a:bodyPr wrap="none" lIns="0" tIns="0" rIns="0" bIns="0" rtlCol="0" anchor="t"/>
          <a:lstStyle/>
          <a:p>
            <a:pPr marL="0" indent="0" algn="l">
              <a:lnSpc>
                <a:spcPts val="1550"/>
              </a:lnSpc>
              <a:buNone/>
            </a:pPr>
            <a:r>
              <a:rPr lang="en-US" sz="1200" b="1" dirty="0">
                <a:solidFill>
                  <a:srgbClr val="272525"/>
                </a:solidFill>
                <a:latin typeface="Petrona Bold" pitchFamily="34" charset="0"/>
                <a:ea typeface="Petrona Bold" pitchFamily="34" charset="-122"/>
                <a:cs typeface="Petrona Bold" pitchFamily="34" charset="-120"/>
              </a:rPr>
              <a:t>Akka Microservice</a:t>
            </a:r>
            <a:endParaRPr lang="en-US" sz="1200" dirty="0"/>
          </a:p>
        </p:txBody>
      </p:sp>
      <p:sp>
        <p:nvSpPr>
          <p:cNvPr id="18" name="Text 15"/>
          <p:cNvSpPr/>
          <p:nvPr/>
        </p:nvSpPr>
        <p:spPr>
          <a:xfrm>
            <a:off x="555308" y="3550087"/>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Kafka message consumer with actor-based processing</a:t>
            </a:r>
            <a:endParaRPr lang="en-US" sz="900" dirty="0"/>
          </a:p>
        </p:txBody>
      </p:sp>
      <p:sp>
        <p:nvSpPr>
          <p:cNvPr id="19" name="Text 16"/>
          <p:cNvSpPr/>
          <p:nvPr/>
        </p:nvSpPr>
        <p:spPr>
          <a:xfrm>
            <a:off x="555308" y="3783925"/>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ServiceCoordinatorActor orchestrates message routing</a:t>
            </a:r>
            <a:endParaRPr lang="en-US" sz="900" dirty="0"/>
          </a:p>
        </p:txBody>
      </p:sp>
      <p:sp>
        <p:nvSpPr>
          <p:cNvPr id="20" name="Text 17"/>
          <p:cNvSpPr/>
          <p:nvPr/>
        </p:nvSpPr>
        <p:spPr>
          <a:xfrm>
            <a:off x="555308" y="4017764"/>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Specialized actors: HostEmployee, ITSupport, Security</a:t>
            </a:r>
            <a:endParaRPr lang="en-US" sz="900" dirty="0"/>
          </a:p>
        </p:txBody>
      </p:sp>
      <p:sp>
        <p:nvSpPr>
          <p:cNvPr id="21" name="Text 18"/>
          <p:cNvSpPr/>
          <p:nvPr/>
        </p:nvSpPr>
        <p:spPr>
          <a:xfrm>
            <a:off x="555308" y="4251603"/>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Email delivery and comprehensive activity logging</a:t>
            </a:r>
            <a:endParaRPr lang="en-US" sz="900" dirty="0"/>
          </a:p>
        </p:txBody>
      </p:sp>
      <p:sp>
        <p:nvSpPr>
          <p:cNvPr id="22" name="Shape 19"/>
          <p:cNvSpPr/>
          <p:nvPr/>
        </p:nvSpPr>
        <p:spPr>
          <a:xfrm>
            <a:off x="420053" y="4878824"/>
            <a:ext cx="8303895" cy="1363623"/>
          </a:xfrm>
          <a:prstGeom prst="roundRect">
            <a:avLst>
              <a:gd name="adj" fmla="val 5365"/>
            </a:avLst>
          </a:prstGeom>
          <a:solidFill>
            <a:srgbClr val="FFFFFF">
              <a:alpha val="95000"/>
            </a:srgbClr>
          </a:solidFill>
          <a:ln/>
        </p:spPr>
      </p:sp>
      <p:sp>
        <p:nvSpPr>
          <p:cNvPr id="23" name="Shape 20"/>
          <p:cNvSpPr/>
          <p:nvPr/>
        </p:nvSpPr>
        <p:spPr>
          <a:xfrm>
            <a:off x="420053" y="4863584"/>
            <a:ext cx="8303895" cy="60960"/>
          </a:xfrm>
          <a:prstGeom prst="roundRect">
            <a:avLst>
              <a:gd name="adj" fmla="val 82699"/>
            </a:avLst>
          </a:prstGeom>
          <a:solidFill>
            <a:srgbClr val="007EBD"/>
          </a:solidFill>
          <a:ln/>
        </p:spPr>
      </p:sp>
      <p:sp>
        <p:nvSpPr>
          <p:cNvPr id="24" name="Shape 21"/>
          <p:cNvSpPr/>
          <p:nvPr/>
        </p:nvSpPr>
        <p:spPr>
          <a:xfrm>
            <a:off x="4391978" y="4698802"/>
            <a:ext cx="360045" cy="360045"/>
          </a:xfrm>
          <a:prstGeom prst="roundRect">
            <a:avLst>
              <a:gd name="adj" fmla="val 253968"/>
            </a:avLst>
          </a:prstGeom>
          <a:solidFill>
            <a:srgbClr val="007EBD"/>
          </a:solidFill>
          <a:ln/>
        </p:spPr>
      </p:sp>
      <p:sp>
        <p:nvSpPr>
          <p:cNvPr id="25" name="Text 22"/>
          <p:cNvSpPr/>
          <p:nvPr/>
        </p:nvSpPr>
        <p:spPr>
          <a:xfrm>
            <a:off x="4499967" y="4788813"/>
            <a:ext cx="143947" cy="180023"/>
          </a:xfrm>
          <a:prstGeom prst="rect">
            <a:avLst/>
          </a:prstGeom>
          <a:noFill/>
          <a:ln/>
        </p:spPr>
        <p:txBody>
          <a:bodyPr wrap="none" lIns="0" tIns="0" rIns="0" bIns="0" rtlCol="0" anchor="t"/>
          <a:lstStyle/>
          <a:p>
            <a:pPr marL="0" indent="0" algn="l">
              <a:lnSpc>
                <a:spcPts val="1800"/>
              </a:lnSpc>
              <a:buNone/>
            </a:pPr>
            <a:r>
              <a:rPr lang="en-US" sz="1100" b="1" dirty="0">
                <a:solidFill>
                  <a:srgbClr val="FFFFFF"/>
                </a:solidFill>
                <a:latin typeface="Petrona Bold" pitchFamily="34" charset="0"/>
                <a:ea typeface="Petrona Bold" pitchFamily="34" charset="-122"/>
                <a:cs typeface="Petrona Bold" pitchFamily="34" charset="-120"/>
              </a:rPr>
              <a:t>3</a:t>
            </a:r>
            <a:endParaRPr lang="en-US" sz="1100" dirty="0"/>
          </a:p>
        </p:txBody>
      </p:sp>
      <p:sp>
        <p:nvSpPr>
          <p:cNvPr id="26" name="Text 23"/>
          <p:cNvSpPr/>
          <p:nvPr/>
        </p:nvSpPr>
        <p:spPr>
          <a:xfrm>
            <a:off x="555308" y="5178862"/>
            <a:ext cx="1575316" cy="196810"/>
          </a:xfrm>
          <a:prstGeom prst="rect">
            <a:avLst/>
          </a:prstGeom>
          <a:noFill/>
          <a:ln/>
        </p:spPr>
        <p:txBody>
          <a:bodyPr wrap="none" lIns="0" tIns="0" rIns="0" bIns="0" rtlCol="0" anchor="t"/>
          <a:lstStyle/>
          <a:p>
            <a:pPr marL="0" indent="0" algn="l">
              <a:lnSpc>
                <a:spcPts val="1550"/>
              </a:lnSpc>
              <a:buNone/>
            </a:pPr>
            <a:r>
              <a:rPr lang="en-US" sz="1200" b="1" dirty="0">
                <a:solidFill>
                  <a:srgbClr val="272525"/>
                </a:solidFill>
                <a:latin typeface="Petrona Bold" pitchFamily="34" charset="0"/>
                <a:ea typeface="Petrona Bold" pitchFamily="34" charset="-122"/>
                <a:cs typeface="Petrona Bold" pitchFamily="34" charset="-120"/>
              </a:rPr>
              <a:t>Kafka Event Bus</a:t>
            </a:r>
            <a:endParaRPr lang="en-US" sz="1200" dirty="0"/>
          </a:p>
        </p:txBody>
      </p:sp>
      <p:sp>
        <p:nvSpPr>
          <p:cNvPr id="27" name="Text 24"/>
          <p:cNvSpPr/>
          <p:nvPr/>
        </p:nvSpPr>
        <p:spPr>
          <a:xfrm>
            <a:off x="555308" y="5447586"/>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Decouples services for independent scaling</a:t>
            </a:r>
            <a:endParaRPr lang="en-US" sz="900" dirty="0"/>
          </a:p>
        </p:txBody>
      </p:sp>
      <p:sp>
        <p:nvSpPr>
          <p:cNvPr id="28" name="Text 25"/>
          <p:cNvSpPr/>
          <p:nvPr/>
        </p:nvSpPr>
        <p:spPr>
          <a:xfrm>
            <a:off x="555308" y="5681424"/>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Ensures reliable, asynchronous messaging</a:t>
            </a:r>
            <a:endParaRPr lang="en-US" sz="900" dirty="0"/>
          </a:p>
        </p:txBody>
      </p:sp>
      <p:sp>
        <p:nvSpPr>
          <p:cNvPr id="29" name="Text 26"/>
          <p:cNvSpPr/>
          <p:nvPr/>
        </p:nvSpPr>
        <p:spPr>
          <a:xfrm>
            <a:off x="555308" y="5915263"/>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Guarantees event delivery and ordering</a:t>
            </a:r>
            <a:endParaRPr lang="en-US" sz="900" dirty="0"/>
          </a:p>
        </p:txBody>
      </p:sp>
      <p:sp>
        <p:nvSpPr>
          <p:cNvPr id="30" name="Shape 27"/>
          <p:cNvSpPr/>
          <p:nvPr/>
        </p:nvSpPr>
        <p:spPr>
          <a:xfrm>
            <a:off x="420053" y="6542484"/>
            <a:ext cx="8303895" cy="1363623"/>
          </a:xfrm>
          <a:prstGeom prst="roundRect">
            <a:avLst>
              <a:gd name="adj" fmla="val 5365"/>
            </a:avLst>
          </a:prstGeom>
          <a:solidFill>
            <a:srgbClr val="FFFFFF">
              <a:alpha val="95000"/>
            </a:srgbClr>
          </a:solidFill>
          <a:ln/>
        </p:spPr>
      </p:sp>
      <p:sp>
        <p:nvSpPr>
          <p:cNvPr id="31" name="Shape 28"/>
          <p:cNvSpPr/>
          <p:nvPr/>
        </p:nvSpPr>
        <p:spPr>
          <a:xfrm>
            <a:off x="420053" y="6527244"/>
            <a:ext cx="8303895" cy="60960"/>
          </a:xfrm>
          <a:prstGeom prst="roundRect">
            <a:avLst>
              <a:gd name="adj" fmla="val 82699"/>
            </a:avLst>
          </a:prstGeom>
          <a:solidFill>
            <a:srgbClr val="007EBD"/>
          </a:solidFill>
          <a:ln/>
        </p:spPr>
      </p:sp>
      <p:sp>
        <p:nvSpPr>
          <p:cNvPr id="32" name="Shape 29"/>
          <p:cNvSpPr/>
          <p:nvPr/>
        </p:nvSpPr>
        <p:spPr>
          <a:xfrm>
            <a:off x="4391978" y="6362462"/>
            <a:ext cx="360045" cy="360045"/>
          </a:xfrm>
          <a:prstGeom prst="roundRect">
            <a:avLst>
              <a:gd name="adj" fmla="val 253968"/>
            </a:avLst>
          </a:prstGeom>
          <a:solidFill>
            <a:srgbClr val="007EBD"/>
          </a:solidFill>
          <a:ln/>
        </p:spPr>
      </p:sp>
      <p:sp>
        <p:nvSpPr>
          <p:cNvPr id="33" name="Text 30"/>
          <p:cNvSpPr/>
          <p:nvPr/>
        </p:nvSpPr>
        <p:spPr>
          <a:xfrm>
            <a:off x="4499967" y="6452473"/>
            <a:ext cx="143947" cy="180023"/>
          </a:xfrm>
          <a:prstGeom prst="rect">
            <a:avLst/>
          </a:prstGeom>
          <a:noFill/>
          <a:ln/>
        </p:spPr>
        <p:txBody>
          <a:bodyPr wrap="none" lIns="0" tIns="0" rIns="0" bIns="0" rtlCol="0" anchor="t"/>
          <a:lstStyle/>
          <a:p>
            <a:pPr marL="0" indent="0" algn="l">
              <a:lnSpc>
                <a:spcPts val="1800"/>
              </a:lnSpc>
              <a:buNone/>
            </a:pPr>
            <a:r>
              <a:rPr lang="en-US" sz="1100" b="1" dirty="0">
                <a:solidFill>
                  <a:srgbClr val="FFFFFF"/>
                </a:solidFill>
                <a:latin typeface="Petrona Bold" pitchFamily="34" charset="0"/>
                <a:ea typeface="Petrona Bold" pitchFamily="34" charset="-122"/>
                <a:cs typeface="Petrona Bold" pitchFamily="34" charset="-120"/>
              </a:rPr>
              <a:t>4</a:t>
            </a:r>
            <a:endParaRPr lang="en-US" sz="1100" dirty="0"/>
          </a:p>
        </p:txBody>
      </p:sp>
      <p:sp>
        <p:nvSpPr>
          <p:cNvPr id="34" name="Text 31"/>
          <p:cNvSpPr/>
          <p:nvPr/>
        </p:nvSpPr>
        <p:spPr>
          <a:xfrm>
            <a:off x="555308" y="6842522"/>
            <a:ext cx="1575316" cy="196810"/>
          </a:xfrm>
          <a:prstGeom prst="rect">
            <a:avLst/>
          </a:prstGeom>
          <a:noFill/>
          <a:ln/>
        </p:spPr>
        <p:txBody>
          <a:bodyPr wrap="none" lIns="0" tIns="0" rIns="0" bIns="0" rtlCol="0" anchor="t"/>
          <a:lstStyle/>
          <a:p>
            <a:pPr marL="0" indent="0" algn="l">
              <a:lnSpc>
                <a:spcPts val="1550"/>
              </a:lnSpc>
              <a:buNone/>
            </a:pPr>
            <a:r>
              <a:rPr lang="en-US" sz="1200" b="1" dirty="0">
                <a:solidFill>
                  <a:srgbClr val="272525"/>
                </a:solidFill>
                <a:latin typeface="Petrona Bold" pitchFamily="34" charset="0"/>
                <a:ea typeface="Petrona Bold" pitchFamily="34" charset="-122"/>
                <a:cs typeface="Petrona Bold" pitchFamily="34" charset="-120"/>
              </a:rPr>
              <a:t>Data Layer</a:t>
            </a:r>
            <a:endParaRPr lang="en-US" sz="1200" dirty="0"/>
          </a:p>
        </p:txBody>
      </p:sp>
      <p:sp>
        <p:nvSpPr>
          <p:cNvPr id="35" name="Text 32"/>
          <p:cNvSpPr/>
          <p:nvPr/>
        </p:nvSpPr>
        <p:spPr>
          <a:xfrm>
            <a:off x="555308" y="7111246"/>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Slick DAOs manage relational entities</a:t>
            </a:r>
            <a:endParaRPr lang="en-US" sz="900" dirty="0"/>
          </a:p>
        </p:txBody>
      </p:sp>
      <p:sp>
        <p:nvSpPr>
          <p:cNvPr id="36" name="Text 33"/>
          <p:cNvSpPr/>
          <p:nvPr/>
        </p:nvSpPr>
        <p:spPr>
          <a:xfrm>
            <a:off x="555308" y="7345085"/>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Tables: Visitors, Employees, Departments, VisitLogs</a:t>
            </a:r>
            <a:endParaRPr lang="en-US" sz="900" dirty="0"/>
          </a:p>
        </p:txBody>
      </p:sp>
      <p:sp>
        <p:nvSpPr>
          <p:cNvPr id="37" name="Text 34"/>
          <p:cNvSpPr/>
          <p:nvPr/>
        </p:nvSpPr>
        <p:spPr>
          <a:xfrm>
            <a:off x="555308" y="7578923"/>
            <a:ext cx="8033385" cy="191929"/>
          </a:xfrm>
          <a:prstGeom prst="rect">
            <a:avLst/>
          </a:prstGeom>
          <a:noFill/>
          <a:ln/>
        </p:spPr>
        <p:txBody>
          <a:bodyPr wrap="none" lIns="0" tIns="0" rIns="0" bIns="0" rtlCol="0" anchor="t"/>
          <a:lstStyle/>
          <a:p>
            <a:pPr marL="342900" indent="-342900" algn="l">
              <a:lnSpc>
                <a:spcPts val="1500"/>
              </a:lnSpc>
              <a:buSzPct val="100000"/>
              <a:buChar char="•"/>
            </a:pPr>
            <a:r>
              <a:rPr lang="en-US" sz="900" dirty="0">
                <a:solidFill>
                  <a:srgbClr val="272525"/>
                </a:solidFill>
                <a:latin typeface="Inter" pitchFamily="34" charset="0"/>
                <a:ea typeface="Inter" pitchFamily="34" charset="-122"/>
                <a:cs typeface="Inter" pitchFamily="34" charset="-120"/>
              </a:rPr>
              <a:t>Type-safe database queries and transactions</a:t>
            </a:r>
            <a:endParaRPr 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193C24-5C91-BB12-3F3D-1B91AC497E8C}"/>
              </a:ext>
            </a:extLst>
          </p:cNvPr>
          <p:cNvSpPr txBox="1"/>
          <p:nvPr/>
        </p:nvSpPr>
        <p:spPr>
          <a:xfrm>
            <a:off x="666291" y="594875"/>
            <a:ext cx="3079305" cy="769441"/>
          </a:xfrm>
          <a:prstGeom prst="rect">
            <a:avLst/>
          </a:prstGeom>
          <a:noFill/>
        </p:spPr>
        <p:txBody>
          <a:bodyPr wrap="none" rtlCol="0">
            <a:spAutoFit/>
          </a:bodyPr>
          <a:lstStyle/>
          <a:p>
            <a:r>
              <a:rPr lang="en-US" sz="4400" b="1" dirty="0"/>
              <a:t>Architecture</a:t>
            </a:r>
          </a:p>
        </p:txBody>
      </p:sp>
      <p:pic>
        <p:nvPicPr>
          <p:cNvPr id="6" name="Picture 5">
            <a:extLst>
              <a:ext uri="{FF2B5EF4-FFF2-40B4-BE49-F238E27FC236}">
                <a16:creationId xmlns:a16="http://schemas.microsoft.com/office/drawing/2014/main" id="{AE6E5D2E-165B-5B51-E949-88C51563CCF7}"/>
              </a:ext>
            </a:extLst>
          </p:cNvPr>
          <p:cNvPicPr>
            <a:picLocks noChangeAspect="1"/>
          </p:cNvPicPr>
          <p:nvPr/>
        </p:nvPicPr>
        <p:blipFill>
          <a:blip r:embed="rId2"/>
          <a:stretch>
            <a:fillRect/>
          </a:stretch>
        </p:blipFill>
        <p:spPr>
          <a:xfrm>
            <a:off x="-8581" y="2034437"/>
            <a:ext cx="14638981" cy="4163163"/>
          </a:xfrm>
          <a:prstGeom prst="rect">
            <a:avLst/>
          </a:prstGeom>
        </p:spPr>
      </p:pic>
    </p:spTree>
    <p:extLst>
      <p:ext uri="{BB962C8B-B14F-4D97-AF65-F5344CB8AC3E}">
        <p14:creationId xmlns:p14="http://schemas.microsoft.com/office/powerpoint/2010/main" val="490007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5330" y="586502"/>
            <a:ext cx="7895749" cy="689372"/>
          </a:xfrm>
          <a:prstGeom prst="rect">
            <a:avLst/>
          </a:prstGeom>
          <a:noFill/>
          <a:ln/>
        </p:spPr>
        <p:txBody>
          <a:bodyPr wrap="none" lIns="0" tIns="0" rIns="0" bIns="0" rtlCol="0" anchor="t"/>
          <a:lstStyle/>
          <a:p>
            <a:pPr marL="0" indent="0" algn="l">
              <a:lnSpc>
                <a:spcPts val="5400"/>
              </a:lnSpc>
              <a:buNone/>
            </a:pPr>
            <a:r>
              <a:rPr lang="en-US" sz="4300" b="1" dirty="0">
                <a:solidFill>
                  <a:srgbClr val="000000"/>
                </a:solidFill>
                <a:latin typeface="Petrona Bold" pitchFamily="34" charset="0"/>
                <a:ea typeface="Petrona Bold" pitchFamily="34" charset="-122"/>
                <a:cs typeface="Petrona Bold" pitchFamily="34" charset="-120"/>
              </a:rPr>
              <a:t>Implementation Flow Overview</a:t>
            </a:r>
            <a:endParaRPr lang="en-US" sz="4300" dirty="0"/>
          </a:p>
        </p:txBody>
      </p:sp>
      <p:sp>
        <p:nvSpPr>
          <p:cNvPr id="3" name="Text 1"/>
          <p:cNvSpPr/>
          <p:nvPr/>
        </p:nvSpPr>
        <p:spPr>
          <a:xfrm>
            <a:off x="735330" y="1800939"/>
            <a:ext cx="3308985" cy="413504"/>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Petrona Bold" pitchFamily="34" charset="0"/>
                <a:ea typeface="Petrona Bold" pitchFamily="34" charset="-122"/>
                <a:cs typeface="Petrona Bold" pitchFamily="34" charset="-120"/>
              </a:rPr>
              <a:t>Check-In Flow</a:t>
            </a:r>
            <a:endParaRPr lang="en-US" sz="2600" dirty="0"/>
          </a:p>
        </p:txBody>
      </p:sp>
      <p:sp>
        <p:nvSpPr>
          <p:cNvPr id="4" name="Text 2"/>
          <p:cNvSpPr/>
          <p:nvPr/>
        </p:nvSpPr>
        <p:spPr>
          <a:xfrm>
            <a:off x="735330" y="2424470"/>
            <a:ext cx="7690842" cy="1344930"/>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Reception triggers </a:t>
            </a:r>
            <a:r>
              <a:rPr lang="en-US" sz="1650" dirty="0">
                <a:solidFill>
                  <a:srgbClr val="272525"/>
                </a:solidFill>
                <a:highlight>
                  <a:srgbClr val="F2F2F2"/>
                </a:highlight>
                <a:latin typeface="Consolas" pitchFamily="34" charset="0"/>
                <a:ea typeface="Consolas" pitchFamily="34" charset="-122"/>
                <a:cs typeface="Consolas" pitchFamily="34" charset="-120"/>
              </a:rPr>
              <a:t>/checkIn</a:t>
            </a:r>
            <a:r>
              <a:rPr lang="en-US" sz="1650" dirty="0">
                <a:solidFill>
                  <a:srgbClr val="272525"/>
                </a:solidFill>
                <a:latin typeface="Inter" pitchFamily="34" charset="0"/>
                <a:ea typeface="Inter" pitchFamily="34" charset="-122"/>
                <a:cs typeface="Inter" pitchFamily="34" charset="-120"/>
              </a:rPr>
              <a:t> endpoint → VisitorController persists Visitor and VisitLog entities → ID proof uploaded and URL stored → KafkaProducerService builds JSON event → Message published to </a:t>
            </a:r>
            <a:r>
              <a:rPr lang="en-US" sz="1650" dirty="0">
                <a:solidFill>
                  <a:srgbClr val="272525"/>
                </a:solidFill>
                <a:highlight>
                  <a:srgbClr val="F2F2F2"/>
                </a:highlight>
                <a:latin typeface="Consolas" pitchFamily="34" charset="0"/>
                <a:ea typeface="Consolas" pitchFamily="34" charset="-122"/>
                <a:cs typeface="Consolas" pitchFamily="34" charset="-120"/>
              </a:rPr>
              <a:t>visitor_notifications</a:t>
            </a:r>
            <a:r>
              <a:rPr lang="en-US" sz="1650" dirty="0">
                <a:solidFill>
                  <a:srgbClr val="272525"/>
                </a:solidFill>
                <a:latin typeface="Inter" pitchFamily="34" charset="0"/>
                <a:ea typeface="Inter" pitchFamily="34" charset="-122"/>
                <a:cs typeface="Inter" pitchFamily="34" charset="-120"/>
              </a:rPr>
              <a:t> topic</a:t>
            </a:r>
            <a:endParaRPr lang="en-US" sz="1650" dirty="0"/>
          </a:p>
        </p:txBody>
      </p:sp>
      <p:sp>
        <p:nvSpPr>
          <p:cNvPr id="5" name="Text 3"/>
          <p:cNvSpPr/>
          <p:nvPr/>
        </p:nvSpPr>
        <p:spPr>
          <a:xfrm>
            <a:off x="735330" y="3979426"/>
            <a:ext cx="3308985" cy="413504"/>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Petrona Bold" pitchFamily="34" charset="0"/>
                <a:ea typeface="Petrona Bold" pitchFamily="34" charset="-122"/>
                <a:cs typeface="Petrona Bold" pitchFamily="34" charset="-120"/>
              </a:rPr>
              <a:t>Message Processing</a:t>
            </a:r>
            <a:endParaRPr lang="en-US" sz="2600" dirty="0"/>
          </a:p>
        </p:txBody>
      </p:sp>
      <p:sp>
        <p:nvSpPr>
          <p:cNvPr id="6" name="Text 4"/>
          <p:cNvSpPr/>
          <p:nvPr/>
        </p:nvSpPr>
        <p:spPr>
          <a:xfrm>
            <a:off x="735330" y="4602956"/>
            <a:ext cx="7690842" cy="1008698"/>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KafkaVisitorConsumer listens for incoming events → Parsed JSON sent to ServiceCoordinatorActor → Coordinator intelligently routes to specialized actors → EmailHelper sends notifications to stakeholders</a:t>
            </a:r>
            <a:endParaRPr lang="en-US" sz="1650" dirty="0"/>
          </a:p>
        </p:txBody>
      </p:sp>
      <p:sp>
        <p:nvSpPr>
          <p:cNvPr id="7" name="Text 5"/>
          <p:cNvSpPr/>
          <p:nvPr/>
        </p:nvSpPr>
        <p:spPr>
          <a:xfrm>
            <a:off x="735330" y="5821680"/>
            <a:ext cx="3308985" cy="413504"/>
          </a:xfrm>
          <a:prstGeom prst="rect">
            <a:avLst/>
          </a:prstGeom>
          <a:noFill/>
          <a:ln/>
        </p:spPr>
        <p:txBody>
          <a:bodyPr wrap="none" lIns="0" tIns="0" rIns="0" bIns="0" rtlCol="0" anchor="t"/>
          <a:lstStyle/>
          <a:p>
            <a:pPr marL="0" indent="0" algn="l">
              <a:lnSpc>
                <a:spcPts val="3250"/>
              </a:lnSpc>
              <a:buNone/>
            </a:pPr>
            <a:r>
              <a:rPr lang="en-US" sz="2600" b="1" dirty="0">
                <a:solidFill>
                  <a:srgbClr val="000000"/>
                </a:solidFill>
                <a:latin typeface="Petrona Bold" pitchFamily="34" charset="0"/>
                <a:ea typeface="Petrona Bold" pitchFamily="34" charset="-122"/>
                <a:cs typeface="Petrona Bold" pitchFamily="34" charset="-120"/>
              </a:rPr>
              <a:t>Check-Out Flow</a:t>
            </a:r>
            <a:endParaRPr lang="en-US" sz="2600" dirty="0"/>
          </a:p>
        </p:txBody>
      </p:sp>
      <p:sp>
        <p:nvSpPr>
          <p:cNvPr id="8" name="Text 6"/>
          <p:cNvSpPr/>
          <p:nvPr/>
        </p:nvSpPr>
        <p:spPr>
          <a:xfrm>
            <a:off x="735330" y="6445210"/>
            <a:ext cx="7690842" cy="1008698"/>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highlight>
                  <a:srgbClr val="F2F2F2"/>
                </a:highlight>
                <a:latin typeface="Consolas" pitchFamily="34" charset="0"/>
                <a:ea typeface="Consolas" pitchFamily="34" charset="-122"/>
                <a:cs typeface="Consolas" pitchFamily="34" charset="-120"/>
              </a:rPr>
              <a:t>/checkout</a:t>
            </a:r>
            <a:r>
              <a:rPr lang="en-US" sz="1650" dirty="0">
                <a:solidFill>
                  <a:srgbClr val="272525"/>
                </a:solidFill>
                <a:latin typeface="Inter" pitchFamily="34" charset="0"/>
                <a:ea typeface="Inter" pitchFamily="34" charset="-122"/>
                <a:cs typeface="Inter" pitchFamily="34" charset="-120"/>
              </a:rPr>
              <a:t> endpoint updates VisitLog status → CHECK_OUT event published to Kafka → Akka actors process exit notifications → Activity logged and notification workflows stopped</a:t>
            </a:r>
            <a:endParaRPr lang="en-US" sz="1650" dirty="0"/>
          </a:p>
        </p:txBody>
      </p:sp>
      <p:pic>
        <p:nvPicPr>
          <p:cNvPr id="9" name="Image 0" descr="preencoded.png"/>
          <p:cNvPicPr>
            <a:picLocks noChangeAspect="1"/>
          </p:cNvPicPr>
          <p:nvPr/>
        </p:nvPicPr>
        <p:blipFill>
          <a:blip r:embed="rId3"/>
          <a:stretch>
            <a:fillRect/>
          </a:stretch>
        </p:blipFill>
        <p:spPr>
          <a:xfrm>
            <a:off x="8946237" y="1827252"/>
            <a:ext cx="4956334" cy="495633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1620" y="458153"/>
            <a:ext cx="4362926" cy="545306"/>
          </a:xfrm>
          <a:prstGeom prst="rect">
            <a:avLst/>
          </a:prstGeom>
          <a:noFill/>
          <a:ln/>
        </p:spPr>
        <p:txBody>
          <a:bodyPr wrap="none" lIns="0" tIns="0" rIns="0" bIns="0" rtlCol="0" anchor="t"/>
          <a:lstStyle/>
          <a:p>
            <a:pPr marL="0" indent="0" algn="l">
              <a:lnSpc>
                <a:spcPts val="4250"/>
              </a:lnSpc>
              <a:buNone/>
            </a:pPr>
            <a:r>
              <a:rPr lang="en-US" sz="3400" b="1" dirty="0">
                <a:solidFill>
                  <a:srgbClr val="000000"/>
                </a:solidFill>
                <a:latin typeface="Petrona Bold" pitchFamily="34" charset="0"/>
                <a:ea typeface="Petrona Bold" pitchFamily="34" charset="-122"/>
                <a:cs typeface="Petrona Bold" pitchFamily="34" charset="-120"/>
              </a:rPr>
              <a:t>Check-In Sequence</a:t>
            </a:r>
            <a:endParaRPr lang="en-US" sz="3400" dirty="0"/>
          </a:p>
        </p:txBody>
      </p:sp>
      <p:sp>
        <p:nvSpPr>
          <p:cNvPr id="3" name="Text 1"/>
          <p:cNvSpPr/>
          <p:nvPr/>
        </p:nvSpPr>
        <p:spPr>
          <a:xfrm>
            <a:off x="581620" y="1335762"/>
            <a:ext cx="13467159" cy="265867"/>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The check-in process demonstrates the power of event-driven architecture through seamless coordination between multiple services and actors.</a:t>
            </a:r>
            <a:endParaRPr lang="en-US" sz="1300" dirty="0"/>
          </a:p>
        </p:txBody>
      </p:sp>
      <p:pic>
        <p:nvPicPr>
          <p:cNvPr id="4" name="Image 0" descr="preencoded.png"/>
          <p:cNvPicPr>
            <a:picLocks noChangeAspect="1"/>
          </p:cNvPicPr>
          <p:nvPr/>
        </p:nvPicPr>
        <p:blipFill>
          <a:blip r:embed="rId3"/>
          <a:stretch>
            <a:fillRect/>
          </a:stretch>
        </p:blipFill>
        <p:spPr>
          <a:xfrm>
            <a:off x="581620" y="1788557"/>
            <a:ext cx="830937" cy="997148"/>
          </a:xfrm>
          <a:prstGeom prst="rect">
            <a:avLst/>
          </a:prstGeom>
        </p:spPr>
      </p:pic>
      <p:sp>
        <p:nvSpPr>
          <p:cNvPr id="5" name="Text 2"/>
          <p:cNvSpPr/>
          <p:nvPr/>
        </p:nvSpPr>
        <p:spPr>
          <a:xfrm>
            <a:off x="1578650" y="1954649"/>
            <a:ext cx="2181463" cy="272653"/>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Reception Initiates</a:t>
            </a:r>
            <a:endParaRPr lang="en-US" sz="1700" dirty="0"/>
          </a:p>
        </p:txBody>
      </p:sp>
      <p:sp>
        <p:nvSpPr>
          <p:cNvPr id="6" name="Text 3"/>
          <p:cNvSpPr/>
          <p:nvPr/>
        </p:nvSpPr>
        <p:spPr>
          <a:xfrm>
            <a:off x="1578650" y="2326958"/>
            <a:ext cx="12470130" cy="265867"/>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Staff submits visitor details via web interface with complete information</a:t>
            </a:r>
            <a:endParaRPr lang="en-US" sz="1300" dirty="0"/>
          </a:p>
        </p:txBody>
      </p:sp>
      <p:pic>
        <p:nvPicPr>
          <p:cNvPr id="7" name="Image 1" descr="preencoded.png"/>
          <p:cNvPicPr>
            <a:picLocks noChangeAspect="1"/>
          </p:cNvPicPr>
          <p:nvPr/>
        </p:nvPicPr>
        <p:blipFill>
          <a:blip r:embed="rId4"/>
          <a:stretch>
            <a:fillRect/>
          </a:stretch>
        </p:blipFill>
        <p:spPr>
          <a:xfrm>
            <a:off x="581620" y="2785705"/>
            <a:ext cx="830937" cy="997148"/>
          </a:xfrm>
          <a:prstGeom prst="rect">
            <a:avLst/>
          </a:prstGeom>
        </p:spPr>
      </p:pic>
      <p:sp>
        <p:nvSpPr>
          <p:cNvPr id="8" name="Text 4"/>
          <p:cNvSpPr/>
          <p:nvPr/>
        </p:nvSpPr>
        <p:spPr>
          <a:xfrm>
            <a:off x="1578650" y="2951798"/>
            <a:ext cx="2181463" cy="272653"/>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Play App Processes</a:t>
            </a:r>
            <a:endParaRPr lang="en-US" sz="1700" dirty="0"/>
          </a:p>
        </p:txBody>
      </p:sp>
      <p:sp>
        <p:nvSpPr>
          <p:cNvPr id="9" name="Text 5"/>
          <p:cNvSpPr/>
          <p:nvPr/>
        </p:nvSpPr>
        <p:spPr>
          <a:xfrm>
            <a:off x="1578650" y="3324106"/>
            <a:ext cx="12470130" cy="265867"/>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Controller validates data, persists to database, uploads ID proof securely</a:t>
            </a:r>
            <a:endParaRPr lang="en-US" sz="1300" dirty="0"/>
          </a:p>
        </p:txBody>
      </p:sp>
      <p:pic>
        <p:nvPicPr>
          <p:cNvPr id="10" name="Image 2" descr="preencoded.png"/>
          <p:cNvPicPr>
            <a:picLocks noChangeAspect="1"/>
          </p:cNvPicPr>
          <p:nvPr/>
        </p:nvPicPr>
        <p:blipFill>
          <a:blip r:embed="rId5"/>
          <a:stretch>
            <a:fillRect/>
          </a:stretch>
        </p:blipFill>
        <p:spPr>
          <a:xfrm>
            <a:off x="581620" y="3782854"/>
            <a:ext cx="830937" cy="997148"/>
          </a:xfrm>
          <a:prstGeom prst="rect">
            <a:avLst/>
          </a:prstGeom>
        </p:spPr>
      </p:pic>
      <p:sp>
        <p:nvSpPr>
          <p:cNvPr id="11" name="Text 6"/>
          <p:cNvSpPr/>
          <p:nvPr/>
        </p:nvSpPr>
        <p:spPr>
          <a:xfrm>
            <a:off x="1578650" y="3948946"/>
            <a:ext cx="2181463" cy="272653"/>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Event Published</a:t>
            </a:r>
            <a:endParaRPr lang="en-US" sz="1700" dirty="0"/>
          </a:p>
        </p:txBody>
      </p:sp>
      <p:sp>
        <p:nvSpPr>
          <p:cNvPr id="12" name="Text 7"/>
          <p:cNvSpPr/>
          <p:nvPr/>
        </p:nvSpPr>
        <p:spPr>
          <a:xfrm>
            <a:off x="1578650" y="4321254"/>
            <a:ext cx="12470130" cy="265867"/>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CHECK_IN message sent to Kafka topic with full visitor context</a:t>
            </a:r>
            <a:endParaRPr lang="en-US" sz="1300" dirty="0"/>
          </a:p>
        </p:txBody>
      </p:sp>
      <p:pic>
        <p:nvPicPr>
          <p:cNvPr id="13" name="Image 3" descr="preencoded.png"/>
          <p:cNvPicPr>
            <a:picLocks noChangeAspect="1"/>
          </p:cNvPicPr>
          <p:nvPr/>
        </p:nvPicPr>
        <p:blipFill>
          <a:blip r:embed="rId6"/>
          <a:stretch>
            <a:fillRect/>
          </a:stretch>
        </p:blipFill>
        <p:spPr>
          <a:xfrm>
            <a:off x="581620" y="4780002"/>
            <a:ext cx="830937" cy="997148"/>
          </a:xfrm>
          <a:prstGeom prst="rect">
            <a:avLst/>
          </a:prstGeom>
        </p:spPr>
      </p:pic>
      <p:sp>
        <p:nvSpPr>
          <p:cNvPr id="14" name="Text 8"/>
          <p:cNvSpPr/>
          <p:nvPr/>
        </p:nvSpPr>
        <p:spPr>
          <a:xfrm>
            <a:off x="1578650" y="4946094"/>
            <a:ext cx="2508409" cy="272653"/>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Akka Consumer Receives</a:t>
            </a:r>
            <a:endParaRPr lang="en-US" sz="1700" dirty="0"/>
          </a:p>
        </p:txBody>
      </p:sp>
      <p:sp>
        <p:nvSpPr>
          <p:cNvPr id="15" name="Text 9"/>
          <p:cNvSpPr/>
          <p:nvPr/>
        </p:nvSpPr>
        <p:spPr>
          <a:xfrm>
            <a:off x="1578650" y="5318403"/>
            <a:ext cx="12470130" cy="265867"/>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KafkaVisitorConsumer picks up message and deserializes JSON payload</a:t>
            </a:r>
            <a:endParaRPr lang="en-US" sz="1300" dirty="0"/>
          </a:p>
        </p:txBody>
      </p:sp>
      <p:pic>
        <p:nvPicPr>
          <p:cNvPr id="16" name="Image 4" descr="preencoded.png"/>
          <p:cNvPicPr>
            <a:picLocks noChangeAspect="1"/>
          </p:cNvPicPr>
          <p:nvPr/>
        </p:nvPicPr>
        <p:blipFill>
          <a:blip r:embed="rId7"/>
          <a:stretch>
            <a:fillRect/>
          </a:stretch>
        </p:blipFill>
        <p:spPr>
          <a:xfrm>
            <a:off x="581620" y="5777151"/>
            <a:ext cx="830937" cy="997148"/>
          </a:xfrm>
          <a:prstGeom prst="rect">
            <a:avLst/>
          </a:prstGeom>
        </p:spPr>
      </p:pic>
      <p:sp>
        <p:nvSpPr>
          <p:cNvPr id="17" name="Text 10"/>
          <p:cNvSpPr/>
          <p:nvPr/>
        </p:nvSpPr>
        <p:spPr>
          <a:xfrm>
            <a:off x="1578650" y="5943243"/>
            <a:ext cx="2181463" cy="272653"/>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Coordinator Routes</a:t>
            </a:r>
            <a:endParaRPr lang="en-US" sz="1700" dirty="0"/>
          </a:p>
        </p:txBody>
      </p:sp>
      <p:sp>
        <p:nvSpPr>
          <p:cNvPr id="18" name="Text 11"/>
          <p:cNvSpPr/>
          <p:nvPr/>
        </p:nvSpPr>
        <p:spPr>
          <a:xfrm>
            <a:off x="1578650" y="6315551"/>
            <a:ext cx="12470130" cy="265867"/>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ServiceCoordinatorActor distributes to HostEmployee, IT, and Security actors</a:t>
            </a:r>
            <a:endParaRPr lang="en-US" sz="1300" dirty="0"/>
          </a:p>
        </p:txBody>
      </p:sp>
      <p:pic>
        <p:nvPicPr>
          <p:cNvPr id="19" name="Image 5" descr="preencoded.png"/>
          <p:cNvPicPr>
            <a:picLocks noChangeAspect="1"/>
          </p:cNvPicPr>
          <p:nvPr/>
        </p:nvPicPr>
        <p:blipFill>
          <a:blip r:embed="rId8"/>
          <a:stretch>
            <a:fillRect/>
          </a:stretch>
        </p:blipFill>
        <p:spPr>
          <a:xfrm>
            <a:off x="581620" y="6774299"/>
            <a:ext cx="830937" cy="997148"/>
          </a:xfrm>
          <a:prstGeom prst="rect">
            <a:avLst/>
          </a:prstGeom>
        </p:spPr>
      </p:pic>
      <p:sp>
        <p:nvSpPr>
          <p:cNvPr id="20" name="Text 12"/>
          <p:cNvSpPr/>
          <p:nvPr/>
        </p:nvSpPr>
        <p:spPr>
          <a:xfrm>
            <a:off x="1578650" y="6940391"/>
            <a:ext cx="2181463" cy="272653"/>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Notifications Sent</a:t>
            </a:r>
            <a:endParaRPr lang="en-US" sz="1700" dirty="0"/>
          </a:p>
        </p:txBody>
      </p:sp>
      <p:sp>
        <p:nvSpPr>
          <p:cNvPr id="21" name="Text 13"/>
          <p:cNvSpPr/>
          <p:nvPr/>
        </p:nvSpPr>
        <p:spPr>
          <a:xfrm>
            <a:off x="1578650" y="7312700"/>
            <a:ext cx="12470130" cy="265867"/>
          </a:xfrm>
          <a:prstGeom prst="rect">
            <a:avLst/>
          </a:prstGeom>
          <a:noFill/>
          <a:ln/>
        </p:spPr>
        <p:txBody>
          <a:bodyPr wrap="none" lIns="0" tIns="0" rIns="0" bIns="0" rtlCol="0" anchor="t"/>
          <a:lstStyle/>
          <a:p>
            <a:pPr marL="0" indent="0" algn="l">
              <a:lnSpc>
                <a:spcPts val="2050"/>
              </a:lnSpc>
              <a:buNone/>
            </a:pPr>
            <a:r>
              <a:rPr lang="en-US" sz="1300" dirty="0">
                <a:solidFill>
                  <a:srgbClr val="272525"/>
                </a:solidFill>
                <a:latin typeface="Inter" pitchFamily="34" charset="0"/>
                <a:ea typeface="Inter" pitchFamily="34" charset="-122"/>
                <a:cs typeface="Inter" pitchFamily="34" charset="-120"/>
              </a:rPr>
              <a:t>EmailHelper delivers customized alerts to all stakeholders instantly</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74370"/>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Check-Out Sequence</a:t>
            </a:r>
            <a:endParaRPr lang="en-US" sz="4650" dirty="0"/>
          </a:p>
        </p:txBody>
      </p:sp>
      <p:sp>
        <p:nvSpPr>
          <p:cNvPr id="3" name="Text 1"/>
          <p:cNvSpPr/>
          <p:nvPr/>
        </p:nvSpPr>
        <p:spPr>
          <a:xfrm>
            <a:off x="793790" y="187225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01</a:t>
            </a:r>
            <a:endParaRPr lang="en-US" sz="1750" dirty="0"/>
          </a:p>
        </p:txBody>
      </p:sp>
      <p:sp>
        <p:nvSpPr>
          <p:cNvPr id="4" name="Shape 2"/>
          <p:cNvSpPr/>
          <p:nvPr/>
        </p:nvSpPr>
        <p:spPr>
          <a:xfrm>
            <a:off x="793790" y="2227302"/>
            <a:ext cx="4196358" cy="30480"/>
          </a:xfrm>
          <a:prstGeom prst="rect">
            <a:avLst/>
          </a:prstGeom>
          <a:solidFill>
            <a:srgbClr val="007EBD"/>
          </a:solidFill>
          <a:ln/>
        </p:spPr>
      </p:sp>
      <p:sp>
        <p:nvSpPr>
          <p:cNvPr id="5" name="Text 3"/>
          <p:cNvSpPr/>
          <p:nvPr/>
        </p:nvSpPr>
        <p:spPr>
          <a:xfrm>
            <a:off x="793790" y="240161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Exit Registration</a:t>
            </a:r>
            <a:endParaRPr lang="en-US" sz="2300" dirty="0"/>
          </a:p>
        </p:txBody>
      </p:sp>
      <p:sp>
        <p:nvSpPr>
          <p:cNvPr id="6" name="Text 4"/>
          <p:cNvSpPr/>
          <p:nvPr/>
        </p:nvSpPr>
        <p:spPr>
          <a:xfrm>
            <a:off x="793790" y="2909768"/>
            <a:ext cx="4196358" cy="73342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Reception staff triggers </a:t>
            </a:r>
            <a:r>
              <a:rPr lang="en-US" sz="1750" dirty="0">
                <a:solidFill>
                  <a:srgbClr val="272525"/>
                </a:solidFill>
                <a:highlight>
                  <a:srgbClr val="F2F2F2"/>
                </a:highlight>
                <a:latin typeface="Consolas" pitchFamily="34" charset="0"/>
                <a:ea typeface="Consolas" pitchFamily="34" charset="-122"/>
                <a:cs typeface="Consolas" pitchFamily="34" charset="-120"/>
              </a:rPr>
              <a:t>/checkout</a:t>
            </a:r>
            <a:r>
              <a:rPr lang="en-US" sz="1750" dirty="0">
                <a:solidFill>
                  <a:srgbClr val="272525"/>
                </a:solidFill>
                <a:latin typeface="Inter" pitchFamily="34" charset="0"/>
                <a:ea typeface="Inter" pitchFamily="34" charset="-122"/>
                <a:cs typeface="Inter" pitchFamily="34" charset="-120"/>
              </a:rPr>
              <a:t> endpoint with visitor ID</a:t>
            </a:r>
            <a:endParaRPr lang="en-US" sz="1750" dirty="0"/>
          </a:p>
        </p:txBody>
      </p:sp>
      <p:sp>
        <p:nvSpPr>
          <p:cNvPr id="7" name="Text 5"/>
          <p:cNvSpPr/>
          <p:nvPr/>
        </p:nvSpPr>
        <p:spPr>
          <a:xfrm>
            <a:off x="5216962" y="187225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02</a:t>
            </a:r>
            <a:endParaRPr lang="en-US" sz="1750" dirty="0"/>
          </a:p>
        </p:txBody>
      </p:sp>
      <p:sp>
        <p:nvSpPr>
          <p:cNvPr id="8" name="Shape 6"/>
          <p:cNvSpPr/>
          <p:nvPr/>
        </p:nvSpPr>
        <p:spPr>
          <a:xfrm>
            <a:off x="5216962" y="2227302"/>
            <a:ext cx="4196358" cy="30480"/>
          </a:xfrm>
          <a:prstGeom prst="rect">
            <a:avLst/>
          </a:prstGeom>
          <a:solidFill>
            <a:srgbClr val="007EBD"/>
          </a:solidFill>
          <a:ln/>
        </p:spPr>
      </p:sp>
      <p:sp>
        <p:nvSpPr>
          <p:cNvPr id="9" name="Text 7"/>
          <p:cNvSpPr/>
          <p:nvPr/>
        </p:nvSpPr>
        <p:spPr>
          <a:xfrm>
            <a:off x="5216962" y="240161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Status Update</a:t>
            </a:r>
            <a:endParaRPr lang="en-US" sz="2300" dirty="0"/>
          </a:p>
        </p:txBody>
      </p:sp>
      <p:sp>
        <p:nvSpPr>
          <p:cNvPr id="10" name="Text 8"/>
          <p:cNvSpPr/>
          <p:nvPr/>
        </p:nvSpPr>
        <p:spPr>
          <a:xfrm>
            <a:off x="5216962" y="2909768"/>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Play service updates VisitLog with check-out timestamp and status</a:t>
            </a:r>
            <a:endParaRPr lang="en-US" sz="1750" dirty="0"/>
          </a:p>
        </p:txBody>
      </p:sp>
      <p:sp>
        <p:nvSpPr>
          <p:cNvPr id="11" name="Text 9"/>
          <p:cNvSpPr/>
          <p:nvPr/>
        </p:nvSpPr>
        <p:spPr>
          <a:xfrm>
            <a:off x="9640133" y="1872258"/>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03</a:t>
            </a:r>
            <a:endParaRPr lang="en-US" sz="1750" dirty="0"/>
          </a:p>
        </p:txBody>
      </p:sp>
      <p:sp>
        <p:nvSpPr>
          <p:cNvPr id="12" name="Shape 10"/>
          <p:cNvSpPr/>
          <p:nvPr/>
        </p:nvSpPr>
        <p:spPr>
          <a:xfrm>
            <a:off x="9640133" y="2227302"/>
            <a:ext cx="4196358" cy="30480"/>
          </a:xfrm>
          <a:prstGeom prst="rect">
            <a:avLst/>
          </a:prstGeom>
          <a:solidFill>
            <a:srgbClr val="007EBD"/>
          </a:solidFill>
          <a:ln/>
        </p:spPr>
      </p:sp>
      <p:sp>
        <p:nvSpPr>
          <p:cNvPr id="13" name="Text 11"/>
          <p:cNvSpPr/>
          <p:nvPr/>
        </p:nvSpPr>
        <p:spPr>
          <a:xfrm>
            <a:off x="9640133" y="240161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Event Broadcast</a:t>
            </a:r>
            <a:endParaRPr lang="en-US" sz="2300" dirty="0"/>
          </a:p>
        </p:txBody>
      </p:sp>
      <p:sp>
        <p:nvSpPr>
          <p:cNvPr id="14" name="Text 12"/>
          <p:cNvSpPr/>
          <p:nvPr/>
        </p:nvSpPr>
        <p:spPr>
          <a:xfrm>
            <a:off x="9640133" y="2909768"/>
            <a:ext cx="4196358"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CHECK_OUT event published to Kafka with complete exit details</a:t>
            </a:r>
            <a:endParaRPr lang="en-US" sz="1750" dirty="0"/>
          </a:p>
        </p:txBody>
      </p:sp>
      <p:sp>
        <p:nvSpPr>
          <p:cNvPr id="15" name="Text 13"/>
          <p:cNvSpPr/>
          <p:nvPr/>
        </p:nvSpPr>
        <p:spPr>
          <a:xfrm>
            <a:off x="793790" y="404002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04</a:t>
            </a:r>
            <a:endParaRPr lang="en-US" sz="1750" dirty="0"/>
          </a:p>
        </p:txBody>
      </p:sp>
      <p:sp>
        <p:nvSpPr>
          <p:cNvPr id="16" name="Shape 14"/>
          <p:cNvSpPr/>
          <p:nvPr/>
        </p:nvSpPr>
        <p:spPr>
          <a:xfrm>
            <a:off x="793790" y="4395073"/>
            <a:ext cx="6407944" cy="30480"/>
          </a:xfrm>
          <a:prstGeom prst="rect">
            <a:avLst/>
          </a:prstGeom>
          <a:solidFill>
            <a:srgbClr val="007EBD"/>
          </a:solidFill>
          <a:ln/>
        </p:spPr>
      </p:sp>
      <p:sp>
        <p:nvSpPr>
          <p:cNvPr id="17" name="Text 15"/>
          <p:cNvSpPr/>
          <p:nvPr/>
        </p:nvSpPr>
        <p:spPr>
          <a:xfrm>
            <a:off x="793790" y="456938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Actor Processing</a:t>
            </a:r>
            <a:endParaRPr lang="en-US" sz="2300" dirty="0"/>
          </a:p>
        </p:txBody>
      </p:sp>
      <p:sp>
        <p:nvSpPr>
          <p:cNvPr id="18" name="Text 16"/>
          <p:cNvSpPr/>
          <p:nvPr/>
        </p:nvSpPr>
        <p:spPr>
          <a:xfrm>
            <a:off x="793790" y="5077539"/>
            <a:ext cx="640794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Akka actors receive message and trigger exit notifications</a:t>
            </a:r>
            <a:endParaRPr lang="en-US" sz="1750" dirty="0"/>
          </a:p>
        </p:txBody>
      </p:sp>
      <p:sp>
        <p:nvSpPr>
          <p:cNvPr id="19" name="Text 17"/>
          <p:cNvSpPr/>
          <p:nvPr/>
        </p:nvSpPr>
        <p:spPr>
          <a:xfrm>
            <a:off x="7428548" y="4040029"/>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Petrona Light" pitchFamily="34" charset="0"/>
                <a:ea typeface="Petrona Light" pitchFamily="34" charset="-122"/>
                <a:cs typeface="Petrona Light" pitchFamily="34" charset="-120"/>
              </a:rPr>
              <a:t>05</a:t>
            </a:r>
            <a:endParaRPr lang="en-US" sz="1750" dirty="0"/>
          </a:p>
        </p:txBody>
      </p:sp>
      <p:sp>
        <p:nvSpPr>
          <p:cNvPr id="20" name="Shape 18"/>
          <p:cNvSpPr/>
          <p:nvPr/>
        </p:nvSpPr>
        <p:spPr>
          <a:xfrm>
            <a:off x="7428548" y="4395073"/>
            <a:ext cx="6407944" cy="30480"/>
          </a:xfrm>
          <a:prstGeom prst="rect">
            <a:avLst/>
          </a:prstGeom>
          <a:solidFill>
            <a:srgbClr val="007EBD"/>
          </a:solidFill>
          <a:ln/>
        </p:spPr>
      </p:sp>
      <p:sp>
        <p:nvSpPr>
          <p:cNvPr id="21" name="Text 19"/>
          <p:cNvSpPr/>
          <p:nvPr/>
        </p:nvSpPr>
        <p:spPr>
          <a:xfrm>
            <a:off x="7428548" y="4569381"/>
            <a:ext cx="2992041"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Workflow Completion</a:t>
            </a:r>
            <a:endParaRPr lang="en-US" sz="2300" dirty="0"/>
          </a:p>
        </p:txBody>
      </p:sp>
      <p:sp>
        <p:nvSpPr>
          <p:cNvPr id="22" name="Text 20"/>
          <p:cNvSpPr/>
          <p:nvPr/>
        </p:nvSpPr>
        <p:spPr>
          <a:xfrm>
            <a:off x="7428548" y="5077539"/>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Exit alerts sent to relevant parties, notification flows terminated</a:t>
            </a:r>
            <a:endParaRPr lang="en-US" sz="1750" dirty="0"/>
          </a:p>
        </p:txBody>
      </p:sp>
      <p:sp>
        <p:nvSpPr>
          <p:cNvPr id="23" name="Shape 21"/>
          <p:cNvSpPr/>
          <p:nvPr/>
        </p:nvSpPr>
        <p:spPr>
          <a:xfrm>
            <a:off x="793790" y="6228517"/>
            <a:ext cx="13042821" cy="1326713"/>
          </a:xfrm>
          <a:prstGeom prst="roundRect">
            <a:avLst>
              <a:gd name="adj" fmla="val 7181"/>
            </a:avLst>
          </a:prstGeom>
          <a:solidFill>
            <a:srgbClr val="B3E5FF"/>
          </a:solidFill>
          <a:ln/>
        </p:spPr>
      </p:sp>
      <p:pic>
        <p:nvPicPr>
          <p:cNvPr id="24" name="Image 0" descr="preencoded.png"/>
          <p:cNvPicPr>
            <a:picLocks noChangeAspect="1"/>
          </p:cNvPicPr>
          <p:nvPr/>
        </p:nvPicPr>
        <p:blipFill>
          <a:blip r:embed="rId3"/>
          <a:stretch>
            <a:fillRect/>
          </a:stretch>
        </p:blipFill>
        <p:spPr>
          <a:xfrm>
            <a:off x="1020604" y="6572607"/>
            <a:ext cx="283488" cy="226814"/>
          </a:xfrm>
          <a:prstGeom prst="rect">
            <a:avLst/>
          </a:prstGeom>
        </p:spPr>
      </p:pic>
      <p:sp>
        <p:nvSpPr>
          <p:cNvPr id="25" name="Text 22"/>
          <p:cNvSpPr/>
          <p:nvPr/>
        </p:nvSpPr>
        <p:spPr>
          <a:xfrm>
            <a:off x="1530906" y="6512004"/>
            <a:ext cx="12078891" cy="725805"/>
          </a:xfrm>
          <a:prstGeom prst="rect">
            <a:avLst/>
          </a:prstGeom>
          <a:noFill/>
          <a:ln/>
        </p:spPr>
        <p:txBody>
          <a:bodyPr wrap="square" lIns="0" tIns="0" rIns="0" bIns="0" rtlCol="0" anchor="t"/>
          <a:lstStyle/>
          <a:p>
            <a:pPr marL="0" indent="0" algn="l">
              <a:lnSpc>
                <a:spcPts val="2850"/>
              </a:lnSpc>
              <a:buNone/>
            </a:pPr>
            <a:r>
              <a:rPr lang="en-US" sz="1750" b="1" dirty="0">
                <a:solidFill>
                  <a:srgbClr val="000000"/>
                </a:solidFill>
                <a:latin typeface="Inter" pitchFamily="34" charset="0"/>
                <a:ea typeface="Inter" pitchFamily="34" charset="-122"/>
                <a:cs typeface="Inter" pitchFamily="34" charset="-120"/>
              </a:rPr>
              <a:t>Key Benefit:</a:t>
            </a:r>
            <a:r>
              <a:rPr lang="en-US" sz="1750" dirty="0">
                <a:solidFill>
                  <a:srgbClr val="000000"/>
                </a:solidFill>
                <a:latin typeface="Inter" pitchFamily="34" charset="0"/>
                <a:ea typeface="Inter" pitchFamily="34" charset="-122"/>
                <a:cs typeface="Inter" pitchFamily="34" charset="-120"/>
              </a:rPr>
              <a:t> The system automatically stops all active notifications when a visitor checks out, preventing unnecessary alerts and ensuring clean state management throughout the visitor lifecycle.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F0294B-4828-82A4-58E1-4445C9C13AD1}"/>
              </a:ext>
            </a:extLst>
          </p:cNvPr>
          <p:cNvPicPr>
            <a:picLocks noChangeAspect="1"/>
          </p:cNvPicPr>
          <p:nvPr/>
        </p:nvPicPr>
        <p:blipFill>
          <a:blip r:embed="rId2"/>
          <a:stretch>
            <a:fillRect/>
          </a:stretch>
        </p:blipFill>
        <p:spPr>
          <a:xfrm>
            <a:off x="1438353" y="851132"/>
            <a:ext cx="3464321" cy="7162800"/>
          </a:xfrm>
          <a:prstGeom prst="rect">
            <a:avLst/>
          </a:prstGeom>
        </p:spPr>
      </p:pic>
      <p:sp>
        <p:nvSpPr>
          <p:cNvPr id="4" name="TextBox 3">
            <a:extLst>
              <a:ext uri="{FF2B5EF4-FFF2-40B4-BE49-F238E27FC236}">
                <a16:creationId xmlns:a16="http://schemas.microsoft.com/office/drawing/2014/main" id="{F2409368-F9AD-F38A-608B-3F7B9E765BA0}"/>
              </a:ext>
            </a:extLst>
          </p:cNvPr>
          <p:cNvSpPr txBox="1"/>
          <p:nvPr/>
        </p:nvSpPr>
        <p:spPr>
          <a:xfrm>
            <a:off x="5801841" y="851132"/>
            <a:ext cx="5149871" cy="646331"/>
          </a:xfrm>
          <a:prstGeom prst="rect">
            <a:avLst/>
          </a:prstGeom>
          <a:noFill/>
        </p:spPr>
        <p:txBody>
          <a:bodyPr wrap="none" rtlCol="0">
            <a:spAutoFit/>
          </a:bodyPr>
          <a:lstStyle/>
          <a:p>
            <a:r>
              <a:rPr lang="en-US" sz="3600" b="1" dirty="0"/>
              <a:t>Entity Relationship Model</a:t>
            </a:r>
          </a:p>
        </p:txBody>
      </p:sp>
      <p:sp>
        <p:nvSpPr>
          <p:cNvPr id="5" name="TextBox 4">
            <a:extLst>
              <a:ext uri="{FF2B5EF4-FFF2-40B4-BE49-F238E27FC236}">
                <a16:creationId xmlns:a16="http://schemas.microsoft.com/office/drawing/2014/main" id="{8F52C08D-E27C-53CB-035B-554C3AD836B1}"/>
              </a:ext>
            </a:extLst>
          </p:cNvPr>
          <p:cNvSpPr txBox="1"/>
          <p:nvPr/>
        </p:nvSpPr>
        <p:spPr>
          <a:xfrm>
            <a:off x="6096387" y="2406639"/>
            <a:ext cx="7534946" cy="3416320"/>
          </a:xfrm>
          <a:prstGeom prst="rect">
            <a:avLst/>
          </a:prstGeom>
          <a:noFill/>
        </p:spPr>
        <p:txBody>
          <a:bodyPr wrap="square" rtlCol="0">
            <a:spAutoFit/>
          </a:bodyPr>
          <a:lstStyle/>
          <a:p>
            <a:r>
              <a:rPr lang="en-US" b="1" dirty="0"/>
              <a:t>Core Entities</a:t>
            </a:r>
          </a:p>
          <a:p>
            <a:pPr lvl="1">
              <a:buFont typeface="Arial" panose="020B0604020202020204" pitchFamily="34" charset="0"/>
              <a:buChar char="•"/>
            </a:pPr>
            <a:r>
              <a:rPr lang="en-US" b="1" dirty="0"/>
              <a:t>Employees:</a:t>
            </a:r>
            <a:r>
              <a:rPr lang="en-US" dirty="0"/>
              <a:t> Host details (name, contact, department).</a:t>
            </a:r>
          </a:p>
          <a:p>
            <a:pPr lvl="1">
              <a:buFont typeface="Arial" panose="020B0604020202020204" pitchFamily="34" charset="0"/>
              <a:buChar char="•"/>
            </a:pPr>
            <a:r>
              <a:rPr lang="en-US" b="1" dirty="0"/>
              <a:t>Visitors:</a:t>
            </a:r>
            <a:r>
              <a:rPr lang="en-US" dirty="0"/>
              <a:t> Personal info, purpose, optional host.</a:t>
            </a:r>
          </a:p>
          <a:p>
            <a:pPr lvl="1">
              <a:buFont typeface="Arial" panose="020B0604020202020204" pitchFamily="34" charset="0"/>
              <a:buChar char="•"/>
            </a:pPr>
            <a:r>
              <a:rPr lang="en-US" b="1" dirty="0" err="1"/>
              <a:t>VisitLogs</a:t>
            </a:r>
            <a:r>
              <a:rPr lang="en-US" b="1" dirty="0"/>
              <a:t>:</a:t>
            </a:r>
            <a:r>
              <a:rPr lang="en-US" dirty="0"/>
              <a:t> Check-in/check-out records linking visitors and hosts.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Relationships</a:t>
            </a:r>
          </a:p>
          <a:p>
            <a:pPr lvl="1">
              <a:buFont typeface="Arial" panose="020B0604020202020204" pitchFamily="34" charset="0"/>
              <a:buChar char="•"/>
            </a:pPr>
            <a:r>
              <a:rPr lang="en-US" b="1" dirty="0"/>
              <a:t>Visitor → </a:t>
            </a:r>
            <a:r>
              <a:rPr lang="en-US" b="1" dirty="0" err="1"/>
              <a:t>VisitLog</a:t>
            </a:r>
            <a:r>
              <a:rPr lang="en-US" b="1" dirty="0"/>
              <a:t>:</a:t>
            </a:r>
            <a:r>
              <a:rPr lang="en-US" dirty="0"/>
              <a:t> One visitor can have many visit entries.</a:t>
            </a:r>
          </a:p>
          <a:p>
            <a:pPr lvl="1">
              <a:buFont typeface="Arial" panose="020B0604020202020204" pitchFamily="34" charset="0"/>
              <a:buChar char="•"/>
            </a:pPr>
            <a:r>
              <a:rPr lang="en-US" b="1" dirty="0"/>
              <a:t>Employee → </a:t>
            </a:r>
            <a:r>
              <a:rPr lang="en-US" b="1" dirty="0" err="1"/>
              <a:t>VisitLog</a:t>
            </a:r>
            <a:r>
              <a:rPr lang="en-US" b="1" dirty="0"/>
              <a:t>:</a:t>
            </a:r>
            <a:r>
              <a:rPr lang="en-US" dirty="0"/>
              <a:t> Each visit is hosted by one employee.</a:t>
            </a:r>
          </a:p>
          <a:p>
            <a:pPr lvl="1">
              <a:buFont typeface="Arial" panose="020B0604020202020204" pitchFamily="34" charset="0"/>
              <a:buChar char="•"/>
            </a:pPr>
            <a:r>
              <a:rPr lang="en-US" b="1" dirty="0"/>
              <a:t>Employee → Visitor:</a:t>
            </a:r>
            <a:r>
              <a:rPr lang="en-US" dirty="0"/>
              <a:t> Visitors may have an assigned host.</a:t>
            </a:r>
          </a:p>
          <a:p>
            <a:pPr lvl="1">
              <a:buFont typeface="Arial" panose="020B0604020202020204" pitchFamily="34" charset="0"/>
              <a:buChar char="•"/>
            </a:pPr>
            <a:r>
              <a:rPr lang="en-US" b="1" dirty="0"/>
              <a:t>Foreign Keys:</a:t>
            </a:r>
            <a:r>
              <a:rPr lang="en-US" dirty="0"/>
              <a:t> All links enforced through IDs in </a:t>
            </a:r>
            <a:r>
              <a:rPr lang="en-US" dirty="0" err="1"/>
              <a:t>VisitLogs</a:t>
            </a:r>
            <a:r>
              <a:rPr lang="en-US" dirty="0"/>
              <a:t> and Visitors.</a:t>
            </a:r>
          </a:p>
        </p:txBody>
      </p:sp>
    </p:spTree>
    <p:extLst>
      <p:ext uri="{BB962C8B-B14F-4D97-AF65-F5344CB8AC3E}">
        <p14:creationId xmlns:p14="http://schemas.microsoft.com/office/powerpoint/2010/main" val="474054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624"/>
          </a:xfrm>
          <a:prstGeom prst="rect">
            <a:avLst/>
          </a:prstGeom>
        </p:spPr>
      </p:pic>
      <p:sp>
        <p:nvSpPr>
          <p:cNvPr id="3" name="Text 0"/>
          <p:cNvSpPr/>
          <p:nvPr/>
        </p:nvSpPr>
        <p:spPr>
          <a:xfrm>
            <a:off x="720685" y="566261"/>
            <a:ext cx="5405318" cy="675680"/>
          </a:xfrm>
          <a:prstGeom prst="rect">
            <a:avLst/>
          </a:prstGeom>
          <a:noFill/>
          <a:ln/>
        </p:spPr>
        <p:txBody>
          <a:bodyPr wrap="none" lIns="0" tIns="0" rIns="0" bIns="0" rtlCol="0" anchor="t"/>
          <a:lstStyle/>
          <a:p>
            <a:pPr marL="0" indent="0" algn="l">
              <a:lnSpc>
                <a:spcPts val="5300"/>
              </a:lnSpc>
              <a:buNone/>
            </a:pPr>
            <a:r>
              <a:rPr lang="en-US" sz="4250" b="1" dirty="0">
                <a:solidFill>
                  <a:srgbClr val="000000"/>
                </a:solidFill>
                <a:latin typeface="Petrona Bold" pitchFamily="34" charset="0"/>
                <a:ea typeface="Petrona Bold" pitchFamily="34" charset="-122"/>
                <a:cs typeface="Petrona Bold" pitchFamily="34" charset="-120"/>
              </a:rPr>
              <a:t>System Benefits</a:t>
            </a:r>
            <a:endParaRPr lang="en-US" sz="4250" dirty="0"/>
          </a:p>
        </p:txBody>
      </p:sp>
      <p:sp>
        <p:nvSpPr>
          <p:cNvPr id="4" name="Text 1"/>
          <p:cNvSpPr/>
          <p:nvPr/>
        </p:nvSpPr>
        <p:spPr>
          <a:xfrm>
            <a:off x="720685" y="1653659"/>
            <a:ext cx="2396014" cy="679490"/>
          </a:xfrm>
          <a:prstGeom prst="rect">
            <a:avLst/>
          </a:prstGeom>
          <a:noFill/>
          <a:ln/>
        </p:spPr>
        <p:txBody>
          <a:bodyPr wrap="none" lIns="0" tIns="0" rIns="0" bIns="0" rtlCol="0" anchor="t"/>
          <a:lstStyle/>
          <a:p>
            <a:pPr marL="0" indent="0" algn="ctr">
              <a:lnSpc>
                <a:spcPts val="5350"/>
              </a:lnSpc>
              <a:buNone/>
            </a:pPr>
            <a:r>
              <a:rPr lang="en-US" sz="5350" b="1" dirty="0">
                <a:solidFill>
                  <a:srgbClr val="272525"/>
                </a:solidFill>
                <a:latin typeface="Petrona Bold" pitchFamily="34" charset="0"/>
                <a:ea typeface="Petrona Bold" pitchFamily="34" charset="-122"/>
                <a:cs typeface="Petrona Bold" pitchFamily="34" charset="-120"/>
              </a:rPr>
              <a:t>100%</a:t>
            </a:r>
            <a:endParaRPr lang="en-US" sz="5350" dirty="0"/>
          </a:p>
        </p:txBody>
      </p:sp>
      <p:sp>
        <p:nvSpPr>
          <p:cNvPr id="5" name="Text 2"/>
          <p:cNvSpPr/>
          <p:nvPr/>
        </p:nvSpPr>
        <p:spPr>
          <a:xfrm>
            <a:off x="720685" y="2590443"/>
            <a:ext cx="2396014" cy="337780"/>
          </a:xfrm>
          <a:prstGeom prst="rect">
            <a:avLst/>
          </a:prstGeom>
          <a:noFill/>
          <a:ln/>
        </p:spPr>
        <p:txBody>
          <a:bodyPr wrap="none" lIns="0" tIns="0" rIns="0" bIns="0" rtlCol="0" anchor="t"/>
          <a:lstStyle/>
          <a:p>
            <a:pPr marL="0" indent="0" algn="ctr">
              <a:lnSpc>
                <a:spcPts val="2650"/>
              </a:lnSpc>
              <a:buNone/>
            </a:pPr>
            <a:r>
              <a:rPr lang="en-US" sz="2100" b="1" dirty="0">
                <a:solidFill>
                  <a:srgbClr val="272525"/>
                </a:solidFill>
                <a:latin typeface="Petrona Bold" pitchFamily="34" charset="0"/>
                <a:ea typeface="Petrona Bold" pitchFamily="34" charset="-122"/>
                <a:cs typeface="Petrona Bold" pitchFamily="34" charset="-120"/>
              </a:rPr>
              <a:t>Automation</a:t>
            </a:r>
            <a:endParaRPr lang="en-US" sz="2100" dirty="0"/>
          </a:p>
        </p:txBody>
      </p:sp>
      <p:sp>
        <p:nvSpPr>
          <p:cNvPr id="6" name="Text 3"/>
          <p:cNvSpPr/>
          <p:nvPr/>
        </p:nvSpPr>
        <p:spPr>
          <a:xfrm>
            <a:off x="720685" y="3051691"/>
            <a:ext cx="2396014" cy="98869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Inter" pitchFamily="34" charset="0"/>
                <a:ea typeface="Inter" pitchFamily="34" charset="-122"/>
                <a:cs typeface="Inter" pitchFamily="34" charset="-120"/>
              </a:rPr>
              <a:t>Fully automated visitor lifecycle from entry to exit</a:t>
            </a:r>
            <a:endParaRPr lang="en-US" sz="1600" dirty="0"/>
          </a:p>
        </p:txBody>
      </p:sp>
      <p:sp>
        <p:nvSpPr>
          <p:cNvPr id="7" name="Text 4"/>
          <p:cNvSpPr/>
          <p:nvPr/>
        </p:nvSpPr>
        <p:spPr>
          <a:xfrm>
            <a:off x="3373993" y="1653659"/>
            <a:ext cx="2396014" cy="679490"/>
          </a:xfrm>
          <a:prstGeom prst="rect">
            <a:avLst/>
          </a:prstGeom>
          <a:noFill/>
          <a:ln/>
        </p:spPr>
        <p:txBody>
          <a:bodyPr wrap="none" lIns="0" tIns="0" rIns="0" bIns="0" rtlCol="0" anchor="t"/>
          <a:lstStyle/>
          <a:p>
            <a:pPr marL="0" indent="0" algn="ctr">
              <a:lnSpc>
                <a:spcPts val="5350"/>
              </a:lnSpc>
              <a:buNone/>
            </a:pPr>
            <a:r>
              <a:rPr lang="en-US" sz="5350" b="1" dirty="0">
                <a:solidFill>
                  <a:srgbClr val="272525"/>
                </a:solidFill>
                <a:latin typeface="Petrona Bold" pitchFamily="34" charset="0"/>
                <a:ea typeface="Petrona Bold" pitchFamily="34" charset="-122"/>
                <a:cs typeface="Petrona Bold" pitchFamily="34" charset="-120"/>
              </a:rPr>
              <a:t>3</a:t>
            </a:r>
            <a:endParaRPr lang="en-US" sz="5350" dirty="0"/>
          </a:p>
        </p:txBody>
      </p:sp>
      <p:sp>
        <p:nvSpPr>
          <p:cNvPr id="8" name="Text 5"/>
          <p:cNvSpPr/>
          <p:nvPr/>
        </p:nvSpPr>
        <p:spPr>
          <a:xfrm>
            <a:off x="3373993" y="2590443"/>
            <a:ext cx="2396014" cy="675561"/>
          </a:xfrm>
          <a:prstGeom prst="rect">
            <a:avLst/>
          </a:prstGeom>
          <a:noFill/>
          <a:ln/>
        </p:spPr>
        <p:txBody>
          <a:bodyPr wrap="square" lIns="0" tIns="0" rIns="0" bIns="0" rtlCol="0" anchor="t"/>
          <a:lstStyle/>
          <a:p>
            <a:pPr marL="0" indent="0" algn="ctr">
              <a:lnSpc>
                <a:spcPts val="2650"/>
              </a:lnSpc>
              <a:buNone/>
            </a:pPr>
            <a:r>
              <a:rPr lang="en-US" sz="2100" b="1" dirty="0">
                <a:solidFill>
                  <a:srgbClr val="272525"/>
                </a:solidFill>
                <a:latin typeface="Petrona Bold" pitchFamily="34" charset="0"/>
                <a:ea typeface="Petrona Bold" pitchFamily="34" charset="-122"/>
                <a:cs typeface="Petrona Bold" pitchFamily="34" charset="-120"/>
              </a:rPr>
              <a:t>Teams Coordinated</a:t>
            </a:r>
            <a:endParaRPr lang="en-US" sz="2100" dirty="0"/>
          </a:p>
        </p:txBody>
      </p:sp>
      <p:sp>
        <p:nvSpPr>
          <p:cNvPr id="9" name="Text 6"/>
          <p:cNvSpPr/>
          <p:nvPr/>
        </p:nvSpPr>
        <p:spPr>
          <a:xfrm>
            <a:off x="3373993" y="3389471"/>
            <a:ext cx="2396014" cy="98869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Inter" pitchFamily="34" charset="0"/>
                <a:ea typeface="Inter" pitchFamily="34" charset="-122"/>
                <a:cs typeface="Inter" pitchFamily="34" charset="-120"/>
              </a:rPr>
              <a:t>Seamless communication across host, IT, and security</a:t>
            </a:r>
            <a:endParaRPr lang="en-US" sz="1600" dirty="0"/>
          </a:p>
        </p:txBody>
      </p:sp>
      <p:sp>
        <p:nvSpPr>
          <p:cNvPr id="10" name="Text 7"/>
          <p:cNvSpPr/>
          <p:nvPr/>
        </p:nvSpPr>
        <p:spPr>
          <a:xfrm>
            <a:off x="6027301" y="1653659"/>
            <a:ext cx="2396014" cy="679490"/>
          </a:xfrm>
          <a:prstGeom prst="rect">
            <a:avLst/>
          </a:prstGeom>
          <a:noFill/>
          <a:ln/>
        </p:spPr>
        <p:txBody>
          <a:bodyPr wrap="none" lIns="0" tIns="0" rIns="0" bIns="0" rtlCol="0" anchor="t"/>
          <a:lstStyle/>
          <a:p>
            <a:pPr marL="0" indent="0" algn="ctr">
              <a:lnSpc>
                <a:spcPts val="5350"/>
              </a:lnSpc>
              <a:buNone/>
            </a:pPr>
            <a:r>
              <a:rPr lang="en-US" sz="5350" b="1" dirty="0">
                <a:solidFill>
                  <a:srgbClr val="272525"/>
                </a:solidFill>
                <a:latin typeface="Petrona Bold" pitchFamily="34" charset="0"/>
                <a:ea typeface="Petrona Bold" pitchFamily="34" charset="-122"/>
                <a:cs typeface="Petrona Bold" pitchFamily="34" charset="-120"/>
              </a:rPr>
              <a:t>0</a:t>
            </a:r>
            <a:endParaRPr lang="en-US" sz="5350" dirty="0"/>
          </a:p>
        </p:txBody>
      </p:sp>
      <p:sp>
        <p:nvSpPr>
          <p:cNvPr id="11" name="Text 8"/>
          <p:cNvSpPr/>
          <p:nvPr/>
        </p:nvSpPr>
        <p:spPr>
          <a:xfrm>
            <a:off x="6027301" y="2590443"/>
            <a:ext cx="2396014" cy="337780"/>
          </a:xfrm>
          <a:prstGeom prst="rect">
            <a:avLst/>
          </a:prstGeom>
          <a:noFill/>
          <a:ln/>
        </p:spPr>
        <p:txBody>
          <a:bodyPr wrap="none" lIns="0" tIns="0" rIns="0" bIns="0" rtlCol="0" anchor="t"/>
          <a:lstStyle/>
          <a:p>
            <a:pPr marL="0" indent="0" algn="ctr">
              <a:lnSpc>
                <a:spcPts val="2650"/>
              </a:lnSpc>
              <a:buNone/>
            </a:pPr>
            <a:r>
              <a:rPr lang="en-US" sz="2100" b="1" dirty="0">
                <a:solidFill>
                  <a:srgbClr val="272525"/>
                </a:solidFill>
                <a:latin typeface="Petrona Bold" pitchFamily="34" charset="0"/>
                <a:ea typeface="Petrona Bold" pitchFamily="34" charset="-122"/>
                <a:cs typeface="Petrona Bold" pitchFamily="34" charset="-120"/>
              </a:rPr>
              <a:t>Manual Tracking</a:t>
            </a:r>
            <a:endParaRPr lang="en-US" sz="2100" dirty="0"/>
          </a:p>
        </p:txBody>
      </p:sp>
      <p:sp>
        <p:nvSpPr>
          <p:cNvPr id="12" name="Text 9"/>
          <p:cNvSpPr/>
          <p:nvPr/>
        </p:nvSpPr>
        <p:spPr>
          <a:xfrm>
            <a:off x="6027301" y="3051691"/>
            <a:ext cx="2396014" cy="988695"/>
          </a:xfrm>
          <a:prstGeom prst="rect">
            <a:avLst/>
          </a:prstGeom>
          <a:noFill/>
          <a:ln/>
        </p:spPr>
        <p:txBody>
          <a:bodyPr wrap="square" lIns="0" tIns="0" rIns="0" bIns="0" rtlCol="0" anchor="t"/>
          <a:lstStyle/>
          <a:p>
            <a:pPr marL="0" indent="0" algn="ctr">
              <a:lnSpc>
                <a:spcPts val="2550"/>
              </a:lnSpc>
              <a:buNone/>
            </a:pPr>
            <a:r>
              <a:rPr lang="en-US" sz="1600" dirty="0">
                <a:solidFill>
                  <a:srgbClr val="272525"/>
                </a:solidFill>
                <a:latin typeface="Inter" pitchFamily="34" charset="0"/>
                <a:ea typeface="Inter" pitchFamily="34" charset="-122"/>
                <a:cs typeface="Inter" pitchFamily="34" charset="-120"/>
              </a:rPr>
              <a:t>Eliminates paper logs and manual notification processes</a:t>
            </a:r>
            <a:endParaRPr lang="en-US" sz="1600" dirty="0"/>
          </a:p>
        </p:txBody>
      </p:sp>
      <p:sp>
        <p:nvSpPr>
          <p:cNvPr id="13" name="Text 10"/>
          <p:cNvSpPr/>
          <p:nvPr/>
        </p:nvSpPr>
        <p:spPr>
          <a:xfrm>
            <a:off x="720685" y="4815602"/>
            <a:ext cx="3600212" cy="810816"/>
          </a:xfrm>
          <a:prstGeom prst="rect">
            <a:avLst/>
          </a:prstGeom>
          <a:noFill/>
          <a:ln/>
        </p:spPr>
        <p:txBody>
          <a:bodyPr wrap="square" lIns="0" tIns="0" rIns="0" bIns="0" rtlCol="0" anchor="t"/>
          <a:lstStyle/>
          <a:p>
            <a:pPr marL="0" indent="0" algn="l">
              <a:lnSpc>
                <a:spcPts val="3150"/>
              </a:lnSpc>
              <a:buNone/>
            </a:pPr>
            <a:r>
              <a:rPr lang="en-US" sz="2550" b="1" dirty="0">
                <a:solidFill>
                  <a:srgbClr val="000000"/>
                </a:solidFill>
                <a:latin typeface="Petrona Bold" pitchFamily="34" charset="0"/>
                <a:ea typeface="Petrona Bold" pitchFamily="34" charset="-122"/>
                <a:cs typeface="Petrona Bold" pitchFamily="34" charset="-120"/>
              </a:rPr>
              <a:t>Real-Time Communication</a:t>
            </a:r>
            <a:endParaRPr lang="en-US" sz="2550" dirty="0"/>
          </a:p>
        </p:txBody>
      </p:sp>
      <p:sp>
        <p:nvSpPr>
          <p:cNvPr id="14" name="Text 11"/>
          <p:cNvSpPr/>
          <p:nvPr/>
        </p:nvSpPr>
        <p:spPr>
          <a:xfrm>
            <a:off x="720685" y="5832277"/>
            <a:ext cx="3600212" cy="164782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Instant notifications ensure all stakeholders are informed immediately when visitors arrive or depart, improving security and host preparedness.</a:t>
            </a:r>
            <a:endParaRPr lang="en-US" sz="1600" dirty="0"/>
          </a:p>
        </p:txBody>
      </p:sp>
      <p:sp>
        <p:nvSpPr>
          <p:cNvPr id="15" name="Text 12"/>
          <p:cNvSpPr/>
          <p:nvPr/>
        </p:nvSpPr>
        <p:spPr>
          <a:xfrm>
            <a:off x="4830723" y="4815602"/>
            <a:ext cx="3243143" cy="405408"/>
          </a:xfrm>
          <a:prstGeom prst="rect">
            <a:avLst/>
          </a:prstGeom>
          <a:noFill/>
          <a:ln/>
        </p:spPr>
        <p:txBody>
          <a:bodyPr wrap="none" lIns="0" tIns="0" rIns="0" bIns="0" rtlCol="0" anchor="t"/>
          <a:lstStyle/>
          <a:p>
            <a:pPr marL="0" indent="0" algn="l">
              <a:lnSpc>
                <a:spcPts val="3150"/>
              </a:lnSpc>
              <a:buNone/>
            </a:pPr>
            <a:r>
              <a:rPr lang="en-US" sz="2550" b="1" dirty="0">
                <a:solidFill>
                  <a:srgbClr val="000000"/>
                </a:solidFill>
                <a:latin typeface="Petrona Bold" pitchFamily="34" charset="0"/>
                <a:ea typeface="Petrona Bold" pitchFamily="34" charset="-122"/>
                <a:cs typeface="Petrona Bold" pitchFamily="34" charset="-120"/>
              </a:rPr>
              <a:t>Complete Audit Trail</a:t>
            </a:r>
            <a:endParaRPr lang="en-US" sz="2550" dirty="0"/>
          </a:p>
        </p:txBody>
      </p:sp>
      <p:sp>
        <p:nvSpPr>
          <p:cNvPr id="16" name="Text 13"/>
          <p:cNvSpPr/>
          <p:nvPr/>
        </p:nvSpPr>
        <p:spPr>
          <a:xfrm>
            <a:off x="4830723" y="5426869"/>
            <a:ext cx="3600212" cy="1647825"/>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Inter" pitchFamily="34" charset="0"/>
                <a:ea typeface="Inter" pitchFamily="34" charset="-122"/>
                <a:cs typeface="Inter" pitchFamily="34" charset="-120"/>
              </a:rPr>
              <a:t>Every visitor interaction is logged with timestamps, creating comprehensive records for compliance, security audits, and incident investigation.</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795</Words>
  <Application>Microsoft Macintosh PowerPoint</Application>
  <PresentationFormat>Custom</PresentationFormat>
  <Paragraphs>129</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Petrona Light</vt:lpstr>
      <vt:lpstr>Inter</vt:lpstr>
      <vt:lpstr>Arial</vt:lpstr>
      <vt:lpstr>Consolas</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RAC IT</cp:lastModifiedBy>
  <cp:revision>2</cp:revision>
  <dcterms:created xsi:type="dcterms:W3CDTF">2025-11-27T05:42:30Z</dcterms:created>
  <dcterms:modified xsi:type="dcterms:W3CDTF">2025-11-27T07:44:20Z</dcterms:modified>
</cp:coreProperties>
</file>